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  <p:sldId id="262" r:id="rId4"/>
    <p:sldId id="285" r:id="rId5"/>
    <p:sldId id="267" r:id="rId6"/>
    <p:sldId id="281" r:id="rId7"/>
    <p:sldId id="266" r:id="rId8"/>
    <p:sldId id="269" r:id="rId9"/>
    <p:sldId id="270" r:id="rId10"/>
    <p:sldId id="271" r:id="rId11"/>
    <p:sldId id="282" r:id="rId12"/>
    <p:sldId id="272" r:id="rId13"/>
    <p:sldId id="273" r:id="rId14"/>
    <p:sldId id="274" r:id="rId15"/>
    <p:sldId id="284" r:id="rId16"/>
    <p:sldId id="275" r:id="rId17"/>
    <p:sldId id="276" r:id="rId18"/>
    <p:sldId id="277" r:id="rId19"/>
    <p:sldId id="278" r:id="rId20"/>
    <p:sldId id="279" r:id="rId21"/>
    <p:sldId id="280" r:id="rId22"/>
    <p:sldId id="283" r:id="rId2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3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624" y="206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2442635805698283E-2"/>
          <c:y val="0.12165200411071564"/>
          <c:w val="0.92758010055204132"/>
          <c:h val="0.7921004649447921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potential issues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Foglio1!$A$2:$A$8</c:f>
              <c:strCache>
                <c:ptCount val="7"/>
                <c:pt idx="0">
                  <c:v>Categoria 1</c:v>
                </c:pt>
                <c:pt idx="1">
                  <c:v>Categoria 1</c:v>
                </c:pt>
                <c:pt idx="2">
                  <c:v>Categoria 1</c:v>
                </c:pt>
                <c:pt idx="3">
                  <c:v>Categoria 1</c:v>
                </c:pt>
                <c:pt idx="4">
                  <c:v>Categoria 1</c:v>
                </c:pt>
                <c:pt idx="5">
                  <c:v>Categoria 1</c:v>
                </c:pt>
                <c:pt idx="6">
                  <c:v>Categoria 1</c:v>
                </c:pt>
              </c:strCache>
            </c:strRef>
          </c:cat>
          <c:val>
            <c:numRef>
              <c:f>Foglio1!$B$2:$B$8</c:f>
              <c:numCache>
                <c:formatCode>General</c:formatCode>
                <c:ptCount val="7"/>
                <c:pt idx="0">
                  <c:v>64</c:v>
                </c:pt>
                <c:pt idx="1">
                  <c:v>32</c:v>
                </c:pt>
                <c:pt idx="2">
                  <c:v>16</c:v>
                </c:pt>
                <c:pt idx="3">
                  <c:v>8</c:v>
                </c:pt>
                <c:pt idx="4">
                  <c:v>4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87504128"/>
        <c:axId val="1387508480"/>
      </c:barChart>
      <c:catAx>
        <c:axId val="1387504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87508480"/>
        <c:crosses val="autoZero"/>
        <c:auto val="1"/>
        <c:lblAlgn val="ctr"/>
        <c:lblOffset val="100"/>
        <c:noMultiLvlLbl val="0"/>
      </c:catAx>
      <c:valAx>
        <c:axId val="1387508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750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528133336781176"/>
          <c:y val="4.1663563331290988E-2"/>
          <c:w val="0.19680460201095554"/>
          <c:h val="5.68603737746283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spect="1"/>
          </p:cNvSpPr>
          <p:nvPr userDrawn="1"/>
        </p:nvSpPr>
        <p:spPr>
          <a:xfrm>
            <a:off x="65556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537" y="2879500"/>
            <a:ext cx="2865588" cy="7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>
            <a:spLocks noChangeAspect="1"/>
          </p:cNvSpPr>
          <p:nvPr userDrawn="1"/>
        </p:nvSpPr>
        <p:spPr>
          <a:xfrm>
            <a:off x="-360000" y="-359913"/>
            <a:ext cx="5324000" cy="7200000"/>
          </a:xfrm>
          <a:prstGeom prst="rect">
            <a:avLst/>
          </a:prstGeom>
          <a:blipFill>
            <a:blip r:embed="rId2">
              <a:alphaModFix amt="20000"/>
            </a:blip>
            <a:stretch>
              <a:fillRect/>
            </a:stretch>
          </a:blipFill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ezanchettin@thinkit.it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bugging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38093" y="4583345"/>
            <a:ext cx="5451498" cy="1740878"/>
          </a:xfrm>
        </p:spPr>
        <p:txBody>
          <a:bodyPr/>
          <a:lstStyle/>
          <a:p>
            <a:pPr algn="r"/>
            <a:r>
              <a:rPr lang="en-US" sz="3600" dirty="0" smtClean="0"/>
              <a:t>DEV2DEV</a:t>
            </a:r>
            <a:br>
              <a:rPr lang="en-US" sz="3600" dirty="0" smtClean="0"/>
            </a:br>
            <a:r>
              <a:rPr lang="en-US" sz="3600" dirty="0" smtClean="0"/>
              <a:t>Performance tips</a:t>
            </a:r>
            <a:br>
              <a:rPr lang="en-US" sz="3600" dirty="0" smtClean="0"/>
            </a:br>
            <a:r>
              <a:rPr lang="en-US" sz="3600" dirty="0" smtClean="0"/>
              <a:t>for </a:t>
            </a:r>
            <a:r>
              <a:rPr lang="en-US" sz="3600" dirty="0"/>
              <a:t>faster SQL </a:t>
            </a:r>
            <a:r>
              <a:rPr lang="en-US" sz="3600" dirty="0" smtClean="0"/>
              <a:t>queries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Emanuele </a:t>
            </a:r>
            <a:r>
              <a:rPr lang="en-US" dirty="0" err="1" smtClean="0"/>
              <a:t>Zanchettin</a:t>
            </a:r>
            <a:endParaRPr lang="en-US" dirty="0"/>
          </a:p>
        </p:txBody>
      </p:sp>
      <p:pic>
        <p:nvPicPr>
          <p:cNvPr id="4" name="Picture 2" descr="Risultati immagini per turb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860"/>
            <a:ext cx="8411613" cy="41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93638" y="3712496"/>
            <a:ext cx="4218145" cy="2767679"/>
          </a:xfrm>
          <a:prstGeom prst="rect">
            <a:avLst/>
          </a:prstGeom>
        </p:spPr>
        <p:txBody>
          <a:bodyPr vert="vert270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30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Wingdings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tx1"/>
                </a:solidFill>
              </a:rPr>
              <a:t>DreamWorks </a:t>
            </a:r>
            <a:r>
              <a:rPr lang="en-US" sz="1000" dirty="0">
                <a:solidFill>
                  <a:schemeClr val="tx1"/>
                </a:solidFill>
              </a:rPr>
              <a:t>copyright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DEMO</a:t>
            </a:r>
            <a:r>
              <a:rPr lang="it-IT" dirty="0"/>
              <a:t/>
            </a:r>
            <a:br>
              <a:rPr lang="it-IT" dirty="0"/>
            </a:br>
            <a:r>
              <a:rPr lang="it-IT" sz="2400" dirty="0" err="1"/>
              <a:t>tables</a:t>
            </a:r>
            <a:r>
              <a:rPr lang="it-IT" sz="2400" dirty="0"/>
              <a:t> and </a:t>
            </a:r>
            <a:r>
              <a:rPr lang="it-IT" sz="2400" dirty="0" err="1"/>
              <a:t>fields</a:t>
            </a:r>
            <a:r>
              <a:rPr lang="it-IT" sz="2400" dirty="0"/>
              <a:t/>
            </a:r>
            <a:br>
              <a:rPr lang="it-IT" sz="2400" dirty="0"/>
            </a:br>
            <a:r>
              <a:rPr lang="it-IT" sz="2400" dirty="0"/>
              <a:t>demo1 and </a:t>
            </a:r>
            <a:r>
              <a:rPr lang="it-IT" sz="2400" dirty="0" smtClean="0"/>
              <a:t>demo2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2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dirty="0" smtClean="0"/>
              <a:t>the</a:t>
            </a:r>
            <a:br>
              <a:rPr lang="en-US" dirty="0" smtClean="0"/>
            </a:br>
            <a:r>
              <a:rPr lang="en-US" dirty="0" smtClean="0"/>
              <a:t>SQL’s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520488" cy="6486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who are you?</a:t>
            </a:r>
          </a:p>
        </p:txBody>
      </p:sp>
      <p:sp>
        <p:nvSpPr>
          <p:cNvPr id="5" name="Freccia a destra 4"/>
          <p:cNvSpPr/>
          <p:nvPr/>
        </p:nvSpPr>
        <p:spPr>
          <a:xfrm>
            <a:off x="835269" y="5416062"/>
            <a:ext cx="1573823" cy="7385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it-IT" sz="2400" dirty="0" smtClean="0">
              <a:solidFill>
                <a:schemeClr val="accent1"/>
              </a:solidFill>
            </a:endParaRPr>
          </a:p>
        </p:txBody>
      </p:sp>
      <p:sp>
        <p:nvSpPr>
          <p:cNvPr id="8" name="Freccia a destra 7"/>
          <p:cNvSpPr/>
          <p:nvPr/>
        </p:nvSpPr>
        <p:spPr>
          <a:xfrm rot="10800000">
            <a:off x="8997461" y="4319955"/>
            <a:ext cx="1573823" cy="73855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it-IT" sz="24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5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0" y="0"/>
            <a:ext cx="11520489" cy="879231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  <a:effectLst/>
        </p:spPr>
        <p:txBody>
          <a:bodyPr lIns="0" tIns="0" rIns="0" bIns="0" rtlCol="0" anchor="ctr">
            <a:spAutoFit/>
          </a:bodyPr>
          <a:lstStyle/>
          <a:p>
            <a:pPr algn="l"/>
            <a:endParaRPr lang="it-IT" sz="2400" dirty="0" smtClean="0">
              <a:solidFill>
                <a:schemeClr val="accent1"/>
              </a:solidFill>
            </a:endParaRPr>
          </a:p>
        </p:txBody>
      </p:sp>
      <p:pic>
        <p:nvPicPr>
          <p:cNvPr id="4" name="The Goonies (1_5) Movie CLIP - Truffle Shuffle (1985) 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450345"/>
            <a:ext cx="11520488" cy="6031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038" y="378069"/>
            <a:ext cx="10800000" cy="702294"/>
          </a:xfrm>
        </p:spPr>
        <p:txBody>
          <a:bodyPr/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Are </a:t>
            </a:r>
            <a:r>
              <a:rPr lang="en-US" sz="4000" dirty="0" smtClean="0">
                <a:solidFill>
                  <a:schemeClr val="bg1"/>
                </a:solidFill>
              </a:rPr>
              <a:t>you </a:t>
            </a:r>
            <a:r>
              <a:rPr lang="en-US" sz="4000" dirty="0">
                <a:solidFill>
                  <a:schemeClr val="bg1"/>
                </a:solidFill>
              </a:rPr>
              <a:t>using fantasy or </a:t>
            </a:r>
            <a:r>
              <a:rPr lang="en-US" sz="4000" dirty="0" smtClean="0">
                <a:solidFill>
                  <a:schemeClr val="bg1"/>
                </a:solidFill>
              </a:rPr>
              <a:t>complicating your </a:t>
            </a:r>
            <a:r>
              <a:rPr lang="en-US" sz="4000" dirty="0">
                <a:solidFill>
                  <a:schemeClr val="bg1"/>
                </a:solidFill>
              </a:rPr>
              <a:t>life?</a:t>
            </a:r>
          </a:p>
        </p:txBody>
      </p:sp>
    </p:spTree>
    <p:extLst>
      <p:ext uri="{BB962C8B-B14F-4D97-AF65-F5344CB8AC3E}">
        <p14:creationId xmlns:p14="http://schemas.microsoft.com/office/powerpoint/2010/main" val="28734151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 DEMO TSQL</a:t>
            </a:r>
            <a:r>
              <a:rPr lang="it-IT" dirty="0"/>
              <a:t/>
            </a:r>
            <a:br>
              <a:rPr lang="it-IT" dirty="0"/>
            </a:br>
            <a:r>
              <a:rPr lang="it-IT" sz="2400" dirty="0"/>
              <a:t>demo3, demo4*, </a:t>
            </a:r>
            <a:r>
              <a:rPr lang="it-IT" sz="2400" dirty="0" smtClean="0"/>
              <a:t>demo5</a:t>
            </a:r>
            <a:br>
              <a:rPr lang="it-IT" sz="2400" dirty="0" smtClean="0"/>
            </a:br>
            <a:r>
              <a:rPr lang="it-IT" sz="2400" dirty="0" smtClean="0"/>
              <a:t>demo6</a:t>
            </a:r>
            <a:r>
              <a:rPr lang="it-IT" sz="2400" dirty="0"/>
              <a:t>*, </a:t>
            </a:r>
            <a:r>
              <a:rPr lang="it-IT" sz="2400" dirty="0" smtClean="0"/>
              <a:t>demo7</a:t>
            </a:r>
            <a:r>
              <a:rPr lang="it-IT" sz="2400" dirty="0"/>
              <a:t>, demo8*</a:t>
            </a:r>
            <a:br>
              <a:rPr lang="it-IT" sz="2400" dirty="0"/>
            </a:br>
            <a:r>
              <a:rPr lang="it-IT" sz="2400" dirty="0" smtClean="0"/>
              <a:t/>
            </a:r>
            <a:br>
              <a:rPr lang="it-IT" sz="2400" dirty="0" smtClean="0"/>
            </a:br>
            <a:r>
              <a:rPr lang="it-IT" sz="1400" dirty="0" smtClean="0"/>
              <a:t>* bonus demo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851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SQL </a:t>
            </a:r>
            <a:r>
              <a:rPr lang="en-US" dirty="0" smtClean="0"/>
              <a:t>wrote</a:t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“others”</a:t>
            </a:r>
          </a:p>
        </p:txBody>
      </p:sp>
    </p:spTree>
    <p:extLst>
      <p:ext uri="{BB962C8B-B14F-4D97-AF65-F5344CB8AC3E}">
        <p14:creationId xmlns:p14="http://schemas.microsoft.com/office/powerpoint/2010/main" val="80823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/>
          <p:cNvGrpSpPr/>
          <p:nvPr/>
        </p:nvGrpSpPr>
        <p:grpSpPr>
          <a:xfrm>
            <a:off x="3974051" y="1638809"/>
            <a:ext cx="7546437" cy="4850158"/>
            <a:chOff x="3552093" y="1974917"/>
            <a:chExt cx="5591907" cy="3593965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093" y="1974917"/>
              <a:ext cx="5591907" cy="3593965"/>
            </a:xfrm>
            <a:prstGeom prst="rect">
              <a:avLst/>
            </a:prstGeom>
          </p:spPr>
        </p:pic>
        <p:sp>
          <p:nvSpPr>
            <p:cNvPr id="8" name="Rettangolo 7"/>
            <p:cNvSpPr/>
            <p:nvPr/>
          </p:nvSpPr>
          <p:spPr>
            <a:xfrm rot="20837041">
              <a:off x="4465015" y="3671787"/>
              <a:ext cx="503216" cy="279676"/>
            </a:xfrm>
            <a:prstGeom prst="rect">
              <a:avLst/>
            </a:prstGeom>
            <a:noFill/>
          </p:spPr>
          <p:txBody>
            <a:bodyPr wrap="square" lIns="86402" tIns="43201" rIns="86402" bIns="43201" numCol="1">
              <a:prstTxWarp prst="textInflate">
                <a:avLst>
                  <a:gd name="adj" fmla="val 13230"/>
                </a:avLst>
              </a:prstTxWarp>
              <a:spAutoFit/>
            </a:bodyPr>
            <a:lstStyle/>
            <a:p>
              <a:pPr algn="ctr"/>
              <a:r>
                <a:rPr lang="it-IT" sz="992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EF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SQL </a:t>
            </a:r>
            <a:r>
              <a:rPr lang="en-US" dirty="0" smtClean="0"/>
              <a:t>wrote from “others”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4479" y="2313319"/>
            <a:ext cx="2544946" cy="4108434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 rot="20421435">
            <a:off x="2896538" y="1529679"/>
            <a:ext cx="3976159" cy="1017626"/>
          </a:xfrm>
          <a:prstGeom prst="rect">
            <a:avLst/>
          </a:prstGeom>
          <a:noFill/>
        </p:spPr>
        <p:txBody>
          <a:bodyPr wrap="none" lIns="86402" tIns="43201" rIns="86402" bIns="43201" numCol="1">
            <a:prstTxWarp prst="textWave1">
              <a:avLst/>
            </a:prstTxWarp>
            <a:spAutoFit/>
          </a:bodyPr>
          <a:lstStyle/>
          <a:p>
            <a:pPr algn="ctr"/>
            <a:r>
              <a:rPr lang="it-IT" sz="5102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LINQ to SQL</a:t>
            </a:r>
          </a:p>
        </p:txBody>
      </p:sp>
    </p:spTree>
    <p:extLst>
      <p:ext uri="{BB962C8B-B14F-4D97-AF65-F5344CB8AC3E}">
        <p14:creationId xmlns:p14="http://schemas.microsoft.com/office/powerpoint/2010/main" val="358120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wrote from “others”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24" dirty="0">
                <a:solidFill>
                  <a:schemeClr val="tx1"/>
                </a:solidFill>
              </a:rPr>
              <a:t>Sometimes things can </a:t>
            </a:r>
            <a:r>
              <a:rPr lang="en-US" sz="3024" dirty="0" smtClean="0">
                <a:solidFill>
                  <a:schemeClr val="tx1"/>
                </a:solidFill>
              </a:rPr>
              <a:t>happen when the </a:t>
            </a:r>
            <a:r>
              <a:rPr lang="en-US" sz="3024" dirty="0" err="1" smtClean="0">
                <a:solidFill>
                  <a:schemeClr val="tx1"/>
                </a:solidFill>
              </a:rPr>
              <a:t>db</a:t>
            </a:r>
            <a:r>
              <a:rPr lang="en-US" sz="3024" dirty="0" smtClean="0">
                <a:solidFill>
                  <a:schemeClr val="tx1"/>
                </a:solidFill>
              </a:rPr>
              <a:t> is only a storage</a:t>
            </a:r>
            <a:endParaRPr lang="en-US" sz="3024" dirty="0">
              <a:solidFill>
                <a:schemeClr val="tx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60" y="1948069"/>
            <a:ext cx="11505621" cy="3528391"/>
          </a:xfrm>
          <a:prstGeom prst="rect">
            <a:avLst/>
          </a:prstGeom>
        </p:spPr>
      </p:pic>
      <p:sp>
        <p:nvSpPr>
          <p:cNvPr id="9" name="Rettangolo arrotondato 8"/>
          <p:cNvSpPr/>
          <p:nvPr/>
        </p:nvSpPr>
        <p:spPr>
          <a:xfrm>
            <a:off x="592368" y="2470075"/>
            <a:ext cx="1395458" cy="6030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01"/>
          </a:p>
        </p:txBody>
      </p:sp>
      <p:sp>
        <p:nvSpPr>
          <p:cNvPr id="10" name="Rettangolo arrotondato 9"/>
          <p:cNvSpPr/>
          <p:nvPr/>
        </p:nvSpPr>
        <p:spPr>
          <a:xfrm>
            <a:off x="2547964" y="2712582"/>
            <a:ext cx="761767" cy="5115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01"/>
          </a:p>
        </p:txBody>
      </p:sp>
      <p:sp>
        <p:nvSpPr>
          <p:cNvPr id="11" name="Rettangolo arrotondato 10"/>
          <p:cNvSpPr/>
          <p:nvPr/>
        </p:nvSpPr>
        <p:spPr>
          <a:xfrm>
            <a:off x="4347571" y="2470074"/>
            <a:ext cx="1297855" cy="75401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01"/>
          </a:p>
        </p:txBody>
      </p:sp>
      <p:sp>
        <p:nvSpPr>
          <p:cNvPr id="12" name="Rettangolo arrotondato 11"/>
          <p:cNvSpPr/>
          <p:nvPr/>
        </p:nvSpPr>
        <p:spPr>
          <a:xfrm>
            <a:off x="6363171" y="2397005"/>
            <a:ext cx="981847" cy="7610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701" dirty="0"/>
              <a:t>0</a:t>
            </a:r>
          </a:p>
        </p:txBody>
      </p:sp>
      <p:sp>
        <p:nvSpPr>
          <p:cNvPr id="13" name="Rettangolo arrotondato 12"/>
          <p:cNvSpPr/>
          <p:nvPr/>
        </p:nvSpPr>
        <p:spPr>
          <a:xfrm>
            <a:off x="10056350" y="3504064"/>
            <a:ext cx="1073780" cy="7415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01"/>
          </a:p>
        </p:txBody>
      </p:sp>
      <p:grpSp>
        <p:nvGrpSpPr>
          <p:cNvPr id="16" name="Gruppo 15"/>
          <p:cNvGrpSpPr/>
          <p:nvPr/>
        </p:nvGrpSpPr>
        <p:grpSpPr>
          <a:xfrm>
            <a:off x="9149511" y="2453852"/>
            <a:ext cx="1892863" cy="1024844"/>
            <a:chOff x="7331688" y="2689226"/>
            <a:chExt cx="1513374" cy="665040"/>
          </a:xfrm>
          <a:solidFill>
            <a:schemeClr val="bg1"/>
          </a:solidFill>
        </p:grpSpPr>
        <p:sp>
          <p:nvSpPr>
            <p:cNvPr id="14" name="Rettangolo arrotondato 13"/>
            <p:cNvSpPr/>
            <p:nvPr/>
          </p:nvSpPr>
          <p:spPr>
            <a:xfrm>
              <a:off x="7354765" y="2689226"/>
              <a:ext cx="1490297" cy="56392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01"/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7331688" y="2800351"/>
              <a:ext cx="765174" cy="55391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01"/>
            </a:p>
          </p:txBody>
        </p:sp>
      </p:grpSp>
    </p:spTree>
    <p:extLst>
      <p:ext uri="{BB962C8B-B14F-4D97-AF65-F5344CB8AC3E}">
        <p14:creationId xmlns:p14="http://schemas.microsoft.com/office/powerpoint/2010/main" val="35012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SQL wrote from “others”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something =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MyEntities.Collection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== null or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item.groupId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it-IT" sz="2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it-IT" sz="2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it-IT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item;</a:t>
            </a:r>
            <a:endParaRPr lang="en-US" sz="2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1"/>
          <a:stretch/>
        </p:blipFill>
        <p:spPr>
          <a:xfrm>
            <a:off x="37506" y="4052047"/>
            <a:ext cx="8640233" cy="2331639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9671" b="53065"/>
          <a:stretch/>
        </p:blipFill>
        <p:spPr>
          <a:xfrm>
            <a:off x="472858" y="2983130"/>
            <a:ext cx="7694516" cy="235149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627" r="153" b="17329"/>
          <a:stretch/>
        </p:blipFill>
        <p:spPr>
          <a:xfrm>
            <a:off x="4512104" y="2623680"/>
            <a:ext cx="5846673" cy="2338042"/>
          </a:xfrm>
          <a:prstGeom prst="rect">
            <a:avLst/>
          </a:prstGeom>
        </p:spPr>
      </p:pic>
      <p:pic>
        <p:nvPicPr>
          <p:cNvPr id="2050" name="Picture 2" descr="Image result for urlo di mun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830" y="2538478"/>
            <a:ext cx="2482386" cy="386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metto 2 3"/>
          <p:cNvSpPr/>
          <p:nvPr/>
        </p:nvSpPr>
        <p:spPr>
          <a:xfrm rot="5400000">
            <a:off x="6811341" y="2585949"/>
            <a:ext cx="544830" cy="1957579"/>
          </a:xfrm>
          <a:prstGeom prst="wedgeRoundRectCallout">
            <a:avLst>
              <a:gd name="adj1" fmla="val -16546"/>
              <a:gd name="adj2" fmla="val 56956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lIns="0" tIns="0" rIns="0" bIns="0" rtlCol="0" anchor="ctr">
            <a:spAutoFit/>
          </a:bodyPr>
          <a:lstStyle/>
          <a:p>
            <a:pPr algn="l"/>
            <a:r>
              <a:rPr lang="it-IT" sz="3200" dirty="0" smtClean="0">
                <a:solidFill>
                  <a:schemeClr val="accent1"/>
                </a:solidFill>
              </a:rPr>
              <a:t> 200MB/s </a:t>
            </a:r>
            <a:endParaRPr lang="it-IT" sz="3200" dirty="0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2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DEMO</a:t>
            </a:r>
            <a:br>
              <a:rPr lang="it-IT" dirty="0" smtClean="0"/>
            </a:br>
            <a:r>
              <a:rPr lang="it-IT" dirty="0" err="1" smtClean="0"/>
              <a:t>Entity</a:t>
            </a:r>
            <a:r>
              <a:rPr lang="it-IT" dirty="0" smtClean="0"/>
              <a:t> </a:t>
            </a:r>
            <a:r>
              <a:rPr lang="it-IT" dirty="0"/>
              <a:t>Framework</a:t>
            </a:r>
            <a:br>
              <a:rPr lang="it-IT" dirty="0"/>
            </a:br>
            <a:r>
              <a:rPr lang="it-IT" sz="2400" dirty="0" err="1"/>
              <a:t>filtering</a:t>
            </a:r>
            <a:r>
              <a:rPr lang="it-IT" sz="2400" dirty="0"/>
              <a:t> client/server </a:t>
            </a:r>
            <a:r>
              <a:rPr lang="it-IT" sz="2400" dirty="0" smtClean="0"/>
              <a:t>side</a:t>
            </a:r>
            <a:br>
              <a:rPr lang="it-IT" sz="2400" dirty="0" smtClean="0"/>
            </a:br>
            <a:r>
              <a:rPr lang="it-IT" sz="2400" dirty="0" err="1" smtClean="0"/>
              <a:t>extracting</a:t>
            </a:r>
            <a:r>
              <a:rPr lang="it-IT" sz="2400" dirty="0" smtClean="0"/>
              <a:t> </a:t>
            </a:r>
            <a:r>
              <a:rPr lang="it-IT" sz="2400" dirty="0"/>
              <a:t>data, </a:t>
            </a:r>
            <a:r>
              <a:rPr lang="it-IT" sz="2400" dirty="0" err="1"/>
              <a:t>debugging</a:t>
            </a:r>
            <a:r>
              <a:rPr lang="it-IT" dirty="0"/>
              <a:t/>
            </a:r>
            <a:br>
              <a:rPr lang="it-I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1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 Our Sponsors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0" y="4109910"/>
            <a:ext cx="2959936" cy="611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49" y="4222497"/>
            <a:ext cx="2226778" cy="6086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37" y="2830793"/>
            <a:ext cx="3171402" cy="7788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12" y="2830793"/>
            <a:ext cx="2536018" cy="10313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83" y="4208499"/>
            <a:ext cx="2561076" cy="8536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9" y="3004421"/>
            <a:ext cx="3021177" cy="7972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79" y="152181"/>
            <a:ext cx="1870459" cy="697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1" y="1408814"/>
            <a:ext cx="4078455" cy="8666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8" y="5940175"/>
            <a:ext cx="2446307" cy="4220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52037" y="100280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Platinum Sponsors</a:t>
            </a:r>
            <a:endParaRPr lang="en-I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6417" y="2520959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Gold Sponsors</a:t>
            </a:r>
            <a:endParaRPr lang="en-I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22326" y="5295352"/>
            <a:ext cx="172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Silver Sponsors</a:t>
            </a:r>
            <a:endParaRPr lang="en-IE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37" y="5143500"/>
            <a:ext cx="1672715" cy="118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2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Conclusions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r>
              <a:rPr lang="it-IT" sz="3024" dirty="0"/>
              <a:t>List of </a:t>
            </a:r>
            <a:r>
              <a:rPr lang="it-IT" sz="3024" dirty="0" err="1"/>
              <a:t>ideas</a:t>
            </a:r>
            <a:r>
              <a:rPr lang="it-IT" sz="3024" dirty="0"/>
              <a:t> for </a:t>
            </a:r>
            <a:r>
              <a:rPr lang="it-IT" sz="3024" dirty="0" err="1"/>
              <a:t>improvement</a:t>
            </a:r>
            <a:endParaRPr lang="it-IT" sz="3024" dirty="0"/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Analisys</a:t>
            </a:r>
            <a:endParaRPr lang="it-IT" dirty="0" smtClean="0"/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Approach</a:t>
            </a:r>
            <a:endParaRPr lang="it-IT" dirty="0" smtClean="0"/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Stingy</a:t>
            </a:r>
            <a:endParaRPr lang="it-IT" dirty="0" smtClean="0"/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Supervise</a:t>
            </a:r>
            <a:endParaRPr lang="it-IT" dirty="0" smtClean="0"/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Make</a:t>
            </a:r>
            <a:r>
              <a:rPr lang="it-IT" dirty="0" smtClean="0"/>
              <a:t> friends</a:t>
            </a:r>
          </a:p>
          <a:p>
            <a:pPr marL="864017" lvl="1" indent="-432008">
              <a:buFont typeface="+mj-lt"/>
              <a:buAutoNum type="arabicPeriod"/>
            </a:pPr>
            <a:r>
              <a:rPr lang="it-IT" dirty="0" err="1" smtClean="0"/>
              <a:t>Indexes</a:t>
            </a:r>
            <a:endParaRPr lang="it-IT" dirty="0" smtClean="0"/>
          </a:p>
          <a:p>
            <a:pPr marL="432009" lvl="1"/>
            <a:r>
              <a:rPr lang="it-IT" sz="4400" dirty="0" smtClean="0"/>
              <a:t>test .. test .. </a:t>
            </a:r>
            <a:r>
              <a:rPr lang="it-IT" sz="4400" dirty="0" err="1" smtClean="0"/>
              <a:t>everytime</a:t>
            </a:r>
            <a:endParaRPr lang="it-IT" sz="4400" dirty="0" smtClean="0"/>
          </a:p>
          <a:p>
            <a:pPr lvl="1"/>
            <a:endParaRPr lang="it-IT" dirty="0" smtClean="0"/>
          </a:p>
          <a:p>
            <a:endParaRPr lang="it-IT" sz="3024" dirty="0"/>
          </a:p>
        </p:txBody>
      </p:sp>
      <p:sp>
        <p:nvSpPr>
          <p:cNvPr id="6" name="Figura a mano libera 5"/>
          <p:cNvSpPr/>
          <p:nvPr/>
        </p:nvSpPr>
        <p:spPr>
          <a:xfrm>
            <a:off x="5645974" y="544886"/>
            <a:ext cx="5303021" cy="5303021"/>
          </a:xfrm>
          <a:custGeom>
            <a:avLst/>
            <a:gdLst>
              <a:gd name="connsiteX0" fmla="*/ 2651510 w 5303021"/>
              <a:gd name="connsiteY0" fmla="*/ 0 h 5303021"/>
              <a:gd name="connsiteX1" fmla="*/ 4947786 w 5303021"/>
              <a:gd name="connsiteY1" fmla="*/ 1325755 h 5303021"/>
              <a:gd name="connsiteX2" fmla="*/ 2651511 w 5303021"/>
              <a:gd name="connsiteY2" fmla="*/ 2651511 h 5303021"/>
              <a:gd name="connsiteX3" fmla="*/ 2651510 w 5303021"/>
              <a:gd name="connsiteY3" fmla="*/ 0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2651510" y="0"/>
                </a:moveTo>
                <a:cubicBezTo>
                  <a:pt x="3598804" y="0"/>
                  <a:pt x="4474139" y="505375"/>
                  <a:pt x="4947786" y="1325755"/>
                </a:cubicBezTo>
                <a:lnTo>
                  <a:pt x="2651511" y="2651511"/>
                </a:lnTo>
                <a:cubicBezTo>
                  <a:pt x="2651511" y="1767674"/>
                  <a:pt x="2651510" y="883837"/>
                  <a:pt x="2651510" y="0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6824" tIns="696448" rIns="1155411" bIns="357144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err="1" smtClean="0"/>
              <a:t>Analize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consistency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between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tables</a:t>
            </a:r>
            <a:r>
              <a:rPr lang="it-IT" sz="1500" kern="1200" baseline="0" dirty="0" smtClean="0"/>
              <a:t> and </a:t>
            </a:r>
            <a:r>
              <a:rPr lang="it-IT" sz="1500" kern="1200" baseline="0" dirty="0" err="1" smtClean="0"/>
              <a:t>fields</a:t>
            </a:r>
            <a:endParaRPr lang="it-IT" sz="1500" kern="1200" baseline="0" dirty="0"/>
          </a:p>
        </p:txBody>
      </p:sp>
      <p:sp>
        <p:nvSpPr>
          <p:cNvPr id="7" name="Figura a mano libera 6"/>
          <p:cNvSpPr/>
          <p:nvPr/>
        </p:nvSpPr>
        <p:spPr>
          <a:xfrm>
            <a:off x="5709106" y="654103"/>
            <a:ext cx="5303021" cy="5303021"/>
          </a:xfrm>
          <a:custGeom>
            <a:avLst/>
            <a:gdLst>
              <a:gd name="connsiteX0" fmla="*/ 4947786 w 5303021"/>
              <a:gd name="connsiteY0" fmla="*/ 1325755 h 5303021"/>
              <a:gd name="connsiteX1" fmla="*/ 4947786 w 5303021"/>
              <a:gd name="connsiteY1" fmla="*/ 3977266 h 5303021"/>
              <a:gd name="connsiteX2" fmla="*/ 2651511 w 5303021"/>
              <a:gd name="connsiteY2" fmla="*/ 2651511 h 5303021"/>
              <a:gd name="connsiteX3" fmla="*/ 4947786 w 5303021"/>
              <a:gd name="connsiteY3" fmla="*/ 1325755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4947786" y="1325755"/>
                </a:moveTo>
                <a:cubicBezTo>
                  <a:pt x="5421433" y="2146135"/>
                  <a:pt x="5421433" y="3156886"/>
                  <a:pt x="4947786" y="3977266"/>
                </a:cubicBezTo>
                <a:lnTo>
                  <a:pt x="2651511" y="2651511"/>
                </a:lnTo>
                <a:lnTo>
                  <a:pt x="4947786" y="13257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17529" tIns="2165511" rIns="271575" bIns="2133946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err="1" smtClean="0"/>
              <a:t>Have</a:t>
            </a:r>
            <a:r>
              <a:rPr lang="it-IT" sz="1500" kern="1200" baseline="0" dirty="0" smtClean="0"/>
              <a:t> a </a:t>
            </a:r>
            <a:r>
              <a:rPr lang="it-IT" sz="1500" kern="1200" baseline="0" dirty="0" err="1" smtClean="0"/>
              <a:t>Row</a:t>
            </a:r>
            <a:r>
              <a:rPr lang="it-IT" sz="1500" kern="1200" baseline="0" dirty="0" smtClean="0"/>
              <a:t>-Set </a:t>
            </a:r>
            <a:r>
              <a:rPr lang="it-IT" sz="1500" kern="1200" baseline="0" dirty="0" err="1" smtClean="0"/>
              <a:t>approach</a:t>
            </a:r>
            <a:endParaRPr lang="it-IT" sz="1500" kern="1200" baseline="0" dirty="0"/>
          </a:p>
        </p:txBody>
      </p:sp>
      <p:sp>
        <p:nvSpPr>
          <p:cNvPr id="8" name="Figura a mano libera 7"/>
          <p:cNvSpPr/>
          <p:nvPr/>
        </p:nvSpPr>
        <p:spPr>
          <a:xfrm>
            <a:off x="5645974" y="763320"/>
            <a:ext cx="5303021" cy="5303021"/>
          </a:xfrm>
          <a:custGeom>
            <a:avLst/>
            <a:gdLst>
              <a:gd name="connsiteX0" fmla="*/ 4947786 w 5303021"/>
              <a:gd name="connsiteY0" fmla="*/ 3977266 h 5303021"/>
              <a:gd name="connsiteX1" fmla="*/ 2651510 w 5303021"/>
              <a:gd name="connsiteY1" fmla="*/ 5303022 h 5303021"/>
              <a:gd name="connsiteX2" fmla="*/ 2651511 w 5303021"/>
              <a:gd name="connsiteY2" fmla="*/ 2651511 h 5303021"/>
              <a:gd name="connsiteX3" fmla="*/ 4947786 w 5303021"/>
              <a:gd name="connsiteY3" fmla="*/ 3977266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4947786" y="3977266"/>
                </a:moveTo>
                <a:cubicBezTo>
                  <a:pt x="4474139" y="4797646"/>
                  <a:pt x="3598804" y="5303022"/>
                  <a:pt x="2651510" y="5303022"/>
                </a:cubicBezTo>
                <a:cubicBezTo>
                  <a:pt x="2651510" y="4419185"/>
                  <a:pt x="2651511" y="3535348"/>
                  <a:pt x="2651511" y="2651511"/>
                </a:cubicBezTo>
                <a:lnTo>
                  <a:pt x="4947786" y="39772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96824" tIns="3603009" rIns="1155411" bIns="664882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smtClean="0"/>
              <a:t>To be «</a:t>
            </a:r>
            <a:r>
              <a:rPr lang="it-IT" sz="1500" kern="1200" baseline="0" dirty="0" err="1" smtClean="0"/>
              <a:t>stingy</a:t>
            </a:r>
            <a:r>
              <a:rPr lang="it-IT" sz="1500" kern="1200" baseline="0" dirty="0" smtClean="0"/>
              <a:t>» </a:t>
            </a:r>
            <a:r>
              <a:rPr lang="it-IT" sz="1500" kern="1200" baseline="0" dirty="0" err="1" smtClean="0"/>
              <a:t>when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you</a:t>
            </a:r>
            <a:r>
              <a:rPr lang="it-IT" sz="1500" kern="1200" baseline="0" dirty="0" smtClean="0"/>
              <a:t> are </a:t>
            </a:r>
            <a:r>
              <a:rPr lang="it-IT" sz="1500" kern="1200" baseline="0" dirty="0" err="1" smtClean="0"/>
              <a:t>extracting</a:t>
            </a:r>
            <a:r>
              <a:rPr lang="it-IT" sz="1500" kern="1200" baseline="0" dirty="0" smtClean="0"/>
              <a:t> data</a:t>
            </a:r>
            <a:endParaRPr lang="it-IT" sz="1500" kern="1200" baseline="0" dirty="0"/>
          </a:p>
        </p:txBody>
      </p:sp>
      <p:sp>
        <p:nvSpPr>
          <p:cNvPr id="9" name="Figura a mano libera 8"/>
          <p:cNvSpPr/>
          <p:nvPr/>
        </p:nvSpPr>
        <p:spPr>
          <a:xfrm>
            <a:off x="5519712" y="763320"/>
            <a:ext cx="5303021" cy="5303021"/>
          </a:xfrm>
          <a:custGeom>
            <a:avLst/>
            <a:gdLst>
              <a:gd name="connsiteX0" fmla="*/ 2651511 w 5303021"/>
              <a:gd name="connsiteY0" fmla="*/ 5303021 h 5303021"/>
              <a:gd name="connsiteX1" fmla="*/ 355235 w 5303021"/>
              <a:gd name="connsiteY1" fmla="*/ 3977266 h 5303021"/>
              <a:gd name="connsiteX2" fmla="*/ 2651511 w 5303021"/>
              <a:gd name="connsiteY2" fmla="*/ 2651511 h 5303021"/>
              <a:gd name="connsiteX3" fmla="*/ 2651511 w 5303021"/>
              <a:gd name="connsiteY3" fmla="*/ 5303021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2651511" y="5303021"/>
                </a:moveTo>
                <a:cubicBezTo>
                  <a:pt x="1704217" y="5303021"/>
                  <a:pt x="828882" y="4797646"/>
                  <a:pt x="355235" y="3977266"/>
                </a:cubicBezTo>
                <a:lnTo>
                  <a:pt x="2651511" y="2651511"/>
                </a:lnTo>
                <a:lnTo>
                  <a:pt x="2651511" y="530302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5412" tIns="3603009" rIns="2796823" bIns="664882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err="1" smtClean="0"/>
              <a:t>Supervise</a:t>
            </a:r>
            <a:r>
              <a:rPr lang="it-IT" sz="1500" kern="1200" baseline="0" dirty="0" smtClean="0"/>
              <a:t> the work of «</a:t>
            </a:r>
            <a:r>
              <a:rPr lang="it-IT" sz="1500" kern="1200" baseline="0" dirty="0" err="1" smtClean="0"/>
              <a:t>others</a:t>
            </a:r>
            <a:r>
              <a:rPr lang="it-IT" sz="1500" kern="1200" baseline="0" dirty="0" smtClean="0"/>
              <a:t>»</a:t>
            </a:r>
            <a:endParaRPr lang="it-IT" sz="1500" kern="1200" baseline="0" dirty="0"/>
          </a:p>
        </p:txBody>
      </p:sp>
      <p:sp>
        <p:nvSpPr>
          <p:cNvPr id="10" name="Figura a mano libera 9"/>
          <p:cNvSpPr/>
          <p:nvPr/>
        </p:nvSpPr>
        <p:spPr>
          <a:xfrm>
            <a:off x="5456581" y="654103"/>
            <a:ext cx="5303021" cy="5303021"/>
          </a:xfrm>
          <a:custGeom>
            <a:avLst/>
            <a:gdLst>
              <a:gd name="connsiteX0" fmla="*/ 355235 w 5303021"/>
              <a:gd name="connsiteY0" fmla="*/ 3977266 h 5303021"/>
              <a:gd name="connsiteX1" fmla="*/ 355235 w 5303021"/>
              <a:gd name="connsiteY1" fmla="*/ 1325755 h 5303021"/>
              <a:gd name="connsiteX2" fmla="*/ 2651511 w 5303021"/>
              <a:gd name="connsiteY2" fmla="*/ 2651511 h 5303021"/>
              <a:gd name="connsiteX3" fmla="*/ 355235 w 5303021"/>
              <a:gd name="connsiteY3" fmla="*/ 3977266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355235" y="3977266"/>
                </a:moveTo>
                <a:cubicBezTo>
                  <a:pt x="-118412" y="3156886"/>
                  <a:pt x="-118412" y="2146135"/>
                  <a:pt x="355235" y="1325755"/>
                </a:cubicBezTo>
                <a:lnTo>
                  <a:pt x="2651511" y="2651511"/>
                </a:lnTo>
                <a:lnTo>
                  <a:pt x="355235" y="397726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1575" tIns="2165511" rIns="3617529" bIns="2133946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err="1" smtClean="0"/>
              <a:t>Make</a:t>
            </a:r>
            <a:r>
              <a:rPr lang="it-IT" sz="1500" kern="1200" baseline="0" dirty="0" smtClean="0"/>
              <a:t> friends with </a:t>
            </a:r>
            <a:r>
              <a:rPr lang="it-IT" sz="1500" kern="1200" baseline="0" dirty="0" err="1" smtClean="0"/>
              <a:t>analysis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tools</a:t>
            </a:r>
            <a:r>
              <a:rPr lang="it-IT" sz="1500" kern="1200" baseline="0" dirty="0" smtClean="0"/>
              <a:t> (</a:t>
            </a:r>
            <a:r>
              <a:rPr lang="it-IT" sz="1500" kern="1200" baseline="0" dirty="0" err="1" smtClean="0"/>
              <a:t>profiler</a:t>
            </a:r>
            <a:r>
              <a:rPr lang="it-IT" sz="1500" kern="1200" baseline="0" dirty="0" smtClean="0"/>
              <a:t>, </a:t>
            </a:r>
            <a:r>
              <a:rPr lang="it-IT" sz="1500" kern="1200" baseline="0" dirty="0" err="1" smtClean="0"/>
              <a:t>query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plan</a:t>
            </a:r>
            <a:r>
              <a:rPr lang="it-IT" sz="1500" kern="1200" baseline="0" dirty="0" smtClean="0"/>
              <a:t>, ..)</a:t>
            </a:r>
            <a:endParaRPr lang="it-IT" sz="1500" kern="1200" baseline="0" dirty="0"/>
          </a:p>
        </p:txBody>
      </p:sp>
      <p:sp>
        <p:nvSpPr>
          <p:cNvPr id="11" name="Figura a mano libera 10"/>
          <p:cNvSpPr/>
          <p:nvPr/>
        </p:nvSpPr>
        <p:spPr>
          <a:xfrm>
            <a:off x="5519712" y="544886"/>
            <a:ext cx="5303021" cy="5303021"/>
          </a:xfrm>
          <a:custGeom>
            <a:avLst/>
            <a:gdLst>
              <a:gd name="connsiteX0" fmla="*/ 355235 w 5303021"/>
              <a:gd name="connsiteY0" fmla="*/ 1325755 h 5303021"/>
              <a:gd name="connsiteX1" fmla="*/ 2651511 w 5303021"/>
              <a:gd name="connsiteY1" fmla="*/ -1 h 5303021"/>
              <a:gd name="connsiteX2" fmla="*/ 2651511 w 5303021"/>
              <a:gd name="connsiteY2" fmla="*/ 2651511 h 5303021"/>
              <a:gd name="connsiteX3" fmla="*/ 355235 w 5303021"/>
              <a:gd name="connsiteY3" fmla="*/ 1325755 h 530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3021" h="5303021">
                <a:moveTo>
                  <a:pt x="355235" y="1325755"/>
                </a:moveTo>
                <a:cubicBezTo>
                  <a:pt x="828882" y="505375"/>
                  <a:pt x="1704217" y="-1"/>
                  <a:pt x="2651511" y="-1"/>
                </a:cubicBezTo>
                <a:lnTo>
                  <a:pt x="2651511" y="2651511"/>
                </a:lnTo>
                <a:lnTo>
                  <a:pt x="355235" y="13257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55412" tIns="696448" rIns="2796823" bIns="3571443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1500" kern="1200" baseline="0" dirty="0" err="1" smtClean="0"/>
              <a:t>Now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you</a:t>
            </a:r>
            <a:r>
              <a:rPr lang="it-IT" sz="1500" kern="1200" baseline="0" dirty="0" smtClean="0"/>
              <a:t> can use and </a:t>
            </a:r>
            <a:r>
              <a:rPr lang="it-IT" sz="1500" kern="1200" baseline="0" dirty="0" err="1" smtClean="0"/>
              <a:t>mantaining</a:t>
            </a:r>
            <a:r>
              <a:rPr lang="it-IT" sz="1500" kern="1200" baseline="0" dirty="0" smtClean="0"/>
              <a:t> </a:t>
            </a:r>
            <a:r>
              <a:rPr lang="it-IT" sz="1500" kern="1200" baseline="0" dirty="0" err="1" smtClean="0"/>
              <a:t>indexes</a:t>
            </a:r>
            <a:endParaRPr lang="it-IT" sz="1500" kern="1200" baseline="0" dirty="0" smtClean="0"/>
          </a:p>
        </p:txBody>
      </p:sp>
      <p:sp>
        <p:nvSpPr>
          <p:cNvPr id="12" name="Freccia ad arco 11"/>
          <p:cNvSpPr/>
          <p:nvPr/>
        </p:nvSpPr>
        <p:spPr>
          <a:xfrm>
            <a:off x="5317498" y="216604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19472472"/>
              <a:gd name="adj4" fmla="val 16200251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ccia ad arco 12"/>
          <p:cNvSpPr/>
          <p:nvPr/>
        </p:nvSpPr>
        <p:spPr>
          <a:xfrm>
            <a:off x="5380630" y="325821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98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ccia ad arco 13"/>
          <p:cNvSpPr/>
          <p:nvPr/>
        </p:nvSpPr>
        <p:spPr>
          <a:xfrm>
            <a:off x="5317498" y="435038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5072221"/>
              <a:gd name="adj4" fmla="val 18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ccia ad arco 14"/>
          <p:cNvSpPr/>
          <p:nvPr/>
        </p:nvSpPr>
        <p:spPr>
          <a:xfrm>
            <a:off x="5191623" y="435038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8672472"/>
              <a:gd name="adj4" fmla="val 5400251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ccia ad arco 15"/>
          <p:cNvSpPr/>
          <p:nvPr/>
        </p:nvSpPr>
        <p:spPr>
          <a:xfrm>
            <a:off x="5128492" y="325821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12272472"/>
              <a:gd name="adj4" fmla="val 90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ccia ad arco 16"/>
          <p:cNvSpPr/>
          <p:nvPr/>
        </p:nvSpPr>
        <p:spPr>
          <a:xfrm>
            <a:off x="5191623" y="216604"/>
            <a:ext cx="5959586" cy="5959586"/>
          </a:xfrm>
          <a:prstGeom prst="circularArrow">
            <a:avLst>
              <a:gd name="adj1" fmla="val 5085"/>
              <a:gd name="adj2" fmla="val 327528"/>
              <a:gd name="adj3" fmla="val 15872221"/>
              <a:gd name="adj4" fmla="val 12600000"/>
              <a:gd name="adj5" fmla="val 5932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6845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sz="2646" dirty="0" err="1"/>
              <a:t>Questions</a:t>
            </a:r>
            <a:r>
              <a:rPr lang="it-IT" sz="2646" dirty="0" smtClean="0"/>
              <a:t>?</a:t>
            </a:r>
          </a:p>
          <a:p>
            <a:endParaRPr lang="it-IT" sz="2646" dirty="0"/>
          </a:p>
          <a:p>
            <a:r>
              <a:rPr lang="it-IT" sz="2646" dirty="0" smtClean="0">
                <a:hlinkClick r:id="rId2"/>
              </a:rPr>
              <a:t>ezanchettin@thinkit.it</a:t>
            </a:r>
            <a:endParaRPr lang="it-IT" sz="2646" dirty="0" smtClean="0"/>
          </a:p>
          <a:p>
            <a:r>
              <a:rPr lang="it-IT" sz="2646" dirty="0" smtClean="0"/>
              <a:t>@_</a:t>
            </a:r>
            <a:r>
              <a:rPr lang="it-IT" sz="2646" dirty="0" err="1" smtClean="0"/>
              <a:t>thinkIT</a:t>
            </a:r>
            <a:r>
              <a:rPr lang="it-IT" sz="2646" dirty="0" smtClean="0"/>
              <a:t>_</a:t>
            </a:r>
          </a:p>
          <a:p>
            <a:r>
              <a:rPr lang="it-IT" sz="2646" dirty="0" smtClean="0"/>
              <a:t>Here, </a:t>
            </a:r>
            <a:r>
              <a:rPr lang="it-IT" sz="2646" dirty="0" err="1" smtClean="0"/>
              <a:t>there</a:t>
            </a:r>
            <a:r>
              <a:rPr lang="it-IT" sz="2646" dirty="0" smtClean="0"/>
              <a:t>, </a:t>
            </a:r>
            <a:r>
              <a:rPr lang="it-IT" sz="2646" dirty="0" err="1" smtClean="0"/>
              <a:t>around</a:t>
            </a:r>
            <a:r>
              <a:rPr lang="it-IT" sz="2646" dirty="0" smtClean="0"/>
              <a:t> the world</a:t>
            </a:r>
            <a:endParaRPr lang="it-IT" sz="2646" dirty="0"/>
          </a:p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318132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Content Placeholder 18"/>
          <p:cNvSpPr txBox="1">
            <a:spLocks/>
          </p:cNvSpPr>
          <p:nvPr/>
        </p:nvSpPr>
        <p:spPr>
          <a:xfrm>
            <a:off x="360125" y="1565909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Please return feedback 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079" y="204062"/>
            <a:ext cx="5166137" cy="136184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537" y="3410671"/>
            <a:ext cx="1003175" cy="99047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45" y="2051455"/>
            <a:ext cx="1003175" cy="990476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7" y="2692632"/>
            <a:ext cx="1003175" cy="99047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156" y="3653444"/>
            <a:ext cx="1003175" cy="990476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862" y="4401147"/>
            <a:ext cx="1003175" cy="99047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12" y="2925125"/>
            <a:ext cx="1003175" cy="990476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64" y="2429887"/>
            <a:ext cx="1003175" cy="99047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34" y="5101802"/>
            <a:ext cx="1003175" cy="990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21" y="4809831"/>
            <a:ext cx="1003175" cy="990476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80" y="4148682"/>
            <a:ext cx="1003175" cy="990476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037" y="3705982"/>
            <a:ext cx="1003175" cy="990476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53" y="1619200"/>
            <a:ext cx="1003175" cy="99047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100" y="2888787"/>
            <a:ext cx="1003175" cy="990476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976" y="4284341"/>
            <a:ext cx="1003175" cy="990476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79" y="4363791"/>
            <a:ext cx="1003175" cy="990476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90" y="4709494"/>
            <a:ext cx="1003175" cy="990476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40" y="5283665"/>
            <a:ext cx="1003175" cy="99047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60" y="3005421"/>
            <a:ext cx="1003175" cy="990476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48" y="2266022"/>
            <a:ext cx="1003175" cy="990476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9" y="2362058"/>
            <a:ext cx="1003175" cy="990476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5" y="3296889"/>
            <a:ext cx="1003175" cy="990476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708" y="5129466"/>
            <a:ext cx="1003175" cy="990476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2" y="4643920"/>
            <a:ext cx="1003175" cy="99047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01" y="5433711"/>
            <a:ext cx="1003175" cy="990476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536" y="3800721"/>
            <a:ext cx="1003175" cy="990476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72" y="5206016"/>
            <a:ext cx="1003175" cy="990476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87" y="3472149"/>
            <a:ext cx="1003175" cy="990476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11" y="5368879"/>
            <a:ext cx="1003175" cy="990476"/>
          </a:xfrm>
          <a:prstGeom prst="rect">
            <a:avLst/>
          </a:prstGeom>
        </p:spPr>
      </p:pic>
      <p:pic>
        <p:nvPicPr>
          <p:cNvPr id="38" name="Immagin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90" y="2191467"/>
            <a:ext cx="1003175" cy="990476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9" y="2686705"/>
            <a:ext cx="1003175" cy="990476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127" y="3890505"/>
            <a:ext cx="1003175" cy="990476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875" y="3546630"/>
            <a:ext cx="1003175" cy="990476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305" y="4846686"/>
            <a:ext cx="1003175" cy="990476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16" y="3318702"/>
            <a:ext cx="1003175" cy="990476"/>
          </a:xfrm>
          <a:prstGeom prst="rect">
            <a:avLst/>
          </a:prstGeom>
        </p:spPr>
      </p:pic>
      <p:pic>
        <p:nvPicPr>
          <p:cNvPr id="44" name="Immagin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84" y="3270063"/>
            <a:ext cx="1003175" cy="990476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6" y="5101234"/>
            <a:ext cx="1003175" cy="990476"/>
          </a:xfrm>
          <a:prstGeom prst="rect">
            <a:avLst/>
          </a:prstGeom>
        </p:spPr>
      </p:pic>
      <p:pic>
        <p:nvPicPr>
          <p:cNvPr id="46" name="Immagin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6" y="2226709"/>
            <a:ext cx="1003175" cy="990476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709" y="1383714"/>
            <a:ext cx="1003175" cy="990476"/>
          </a:xfrm>
          <a:prstGeom prst="rect">
            <a:avLst/>
          </a:prstGeom>
        </p:spPr>
      </p:pic>
      <p:pic>
        <p:nvPicPr>
          <p:cNvPr id="48" name="Immagin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59" y="295909"/>
            <a:ext cx="1003175" cy="990476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49" y="2253417"/>
            <a:ext cx="1003175" cy="990476"/>
          </a:xfrm>
          <a:prstGeom prst="rect">
            <a:avLst/>
          </a:prstGeom>
        </p:spPr>
      </p:pic>
      <p:pic>
        <p:nvPicPr>
          <p:cNvPr id="50" name="Immagin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49" y="332660"/>
            <a:ext cx="1003175" cy="990476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81" y="4019282"/>
            <a:ext cx="1003175" cy="990476"/>
          </a:xfrm>
          <a:prstGeom prst="rect">
            <a:avLst/>
          </a:prstGeom>
        </p:spPr>
      </p:pic>
      <p:pic>
        <p:nvPicPr>
          <p:cNvPr id="52" name="Immagin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084" y="320284"/>
            <a:ext cx="1003175" cy="990476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547" y="4443493"/>
            <a:ext cx="1003175" cy="990476"/>
          </a:xfrm>
          <a:prstGeom prst="rect">
            <a:avLst/>
          </a:prstGeom>
        </p:spPr>
      </p:pic>
      <p:pic>
        <p:nvPicPr>
          <p:cNvPr id="54" name="Immagin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396" y="1700792"/>
            <a:ext cx="1003175" cy="990476"/>
          </a:xfrm>
          <a:prstGeom prst="rect">
            <a:avLst/>
          </a:prstGeom>
        </p:spPr>
      </p:pic>
      <p:pic>
        <p:nvPicPr>
          <p:cNvPr id="55" name="Immagin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72" y="4478247"/>
            <a:ext cx="1003175" cy="990476"/>
          </a:xfrm>
          <a:prstGeom prst="rect">
            <a:avLst/>
          </a:prstGeom>
        </p:spPr>
      </p:pic>
      <p:pic>
        <p:nvPicPr>
          <p:cNvPr id="56" name="Immagin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157" y="2208305"/>
            <a:ext cx="1003175" cy="990476"/>
          </a:xfrm>
          <a:prstGeom prst="rect">
            <a:avLst/>
          </a:prstGeom>
        </p:spPr>
      </p:pic>
      <p:pic>
        <p:nvPicPr>
          <p:cNvPr id="57" name="Immagin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073" y="303955"/>
            <a:ext cx="1003175" cy="990476"/>
          </a:xfrm>
          <a:prstGeom prst="rect">
            <a:avLst/>
          </a:prstGeom>
        </p:spPr>
      </p:pic>
      <p:pic>
        <p:nvPicPr>
          <p:cNvPr id="58" name="Immagin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50" y="4352383"/>
            <a:ext cx="1003175" cy="99047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54" y="2098882"/>
            <a:ext cx="1003175" cy="990476"/>
          </a:xfrm>
          <a:prstGeom prst="rect">
            <a:avLst/>
          </a:prstGeom>
        </p:spPr>
      </p:pic>
      <p:pic>
        <p:nvPicPr>
          <p:cNvPr id="60" name="Immagin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24" y="1203005"/>
            <a:ext cx="1003175" cy="990476"/>
          </a:xfrm>
          <a:prstGeom prst="rect">
            <a:avLst/>
          </a:prstGeom>
        </p:spPr>
      </p:pic>
      <p:pic>
        <p:nvPicPr>
          <p:cNvPr id="61" name="Immagin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69" y="4603583"/>
            <a:ext cx="1003175" cy="990476"/>
          </a:xfrm>
          <a:prstGeom prst="rect">
            <a:avLst/>
          </a:prstGeom>
        </p:spPr>
      </p:pic>
      <p:pic>
        <p:nvPicPr>
          <p:cNvPr id="62" name="Immagin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1" y="4002861"/>
            <a:ext cx="1003175" cy="990476"/>
          </a:xfrm>
          <a:prstGeom prst="rect">
            <a:avLst/>
          </a:prstGeom>
        </p:spPr>
      </p:pic>
      <p:pic>
        <p:nvPicPr>
          <p:cNvPr id="63" name="Immagin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612" y="3732667"/>
            <a:ext cx="1003175" cy="990476"/>
          </a:xfrm>
          <a:prstGeom prst="rect">
            <a:avLst/>
          </a:prstGeom>
        </p:spPr>
      </p:pic>
      <p:pic>
        <p:nvPicPr>
          <p:cNvPr id="64" name="Immagin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232" y="1643909"/>
            <a:ext cx="1003175" cy="990476"/>
          </a:xfrm>
          <a:prstGeom prst="rect">
            <a:avLst/>
          </a:prstGeom>
        </p:spPr>
      </p:pic>
      <p:pic>
        <p:nvPicPr>
          <p:cNvPr id="65" name="Immagin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53" y="2907999"/>
            <a:ext cx="1003175" cy="990476"/>
          </a:xfrm>
          <a:prstGeom prst="rect">
            <a:avLst/>
          </a:prstGeom>
        </p:spPr>
      </p:pic>
      <p:pic>
        <p:nvPicPr>
          <p:cNvPr id="66" name="Immagin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489" y="311039"/>
            <a:ext cx="1003175" cy="990476"/>
          </a:xfrm>
          <a:prstGeom prst="rect">
            <a:avLst/>
          </a:prstGeom>
        </p:spPr>
      </p:pic>
      <p:pic>
        <p:nvPicPr>
          <p:cNvPr id="67" name="Immagin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4" y="4716643"/>
            <a:ext cx="1003175" cy="990476"/>
          </a:xfrm>
          <a:prstGeom prst="rect">
            <a:avLst/>
          </a:prstGeom>
        </p:spPr>
      </p:pic>
      <p:pic>
        <p:nvPicPr>
          <p:cNvPr id="68" name="Immagin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91" y="1338721"/>
            <a:ext cx="1003175" cy="990476"/>
          </a:xfrm>
          <a:prstGeom prst="rect">
            <a:avLst/>
          </a:prstGeom>
        </p:spPr>
      </p:pic>
      <p:pic>
        <p:nvPicPr>
          <p:cNvPr id="69" name="Immagin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532" y="2196967"/>
            <a:ext cx="1003175" cy="990476"/>
          </a:xfrm>
          <a:prstGeom prst="rect">
            <a:avLst/>
          </a:prstGeom>
        </p:spPr>
      </p:pic>
      <p:pic>
        <p:nvPicPr>
          <p:cNvPr id="70" name="Immagin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24" y="5211881"/>
            <a:ext cx="1003175" cy="990476"/>
          </a:xfrm>
          <a:prstGeom prst="rect">
            <a:avLst/>
          </a:prstGeom>
        </p:spPr>
      </p:pic>
      <p:pic>
        <p:nvPicPr>
          <p:cNvPr id="71" name="Immagine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223" y="5322623"/>
            <a:ext cx="1003175" cy="990476"/>
          </a:xfrm>
          <a:prstGeom prst="rect">
            <a:avLst/>
          </a:prstGeom>
        </p:spPr>
      </p:pic>
      <p:pic>
        <p:nvPicPr>
          <p:cNvPr id="72" name="Immagin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804" y="1428324"/>
            <a:ext cx="1003175" cy="990476"/>
          </a:xfrm>
          <a:prstGeom prst="rect">
            <a:avLst/>
          </a:prstGeom>
        </p:spPr>
      </p:pic>
      <p:pic>
        <p:nvPicPr>
          <p:cNvPr id="73" name="Immagine 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878" y="1236664"/>
            <a:ext cx="1003175" cy="990476"/>
          </a:xfrm>
          <a:prstGeom prst="rect">
            <a:avLst/>
          </a:prstGeom>
        </p:spPr>
      </p:pic>
      <p:pic>
        <p:nvPicPr>
          <p:cNvPr id="74" name="Immagin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044" y="651002"/>
            <a:ext cx="1003175" cy="990476"/>
          </a:xfrm>
          <a:prstGeom prst="rect">
            <a:avLst/>
          </a:prstGeom>
        </p:spPr>
      </p:pic>
      <p:pic>
        <p:nvPicPr>
          <p:cNvPr id="75" name="Immagine 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89" y="5494743"/>
            <a:ext cx="1003175" cy="990476"/>
          </a:xfrm>
          <a:prstGeom prst="rect">
            <a:avLst/>
          </a:prstGeom>
        </p:spPr>
      </p:pic>
      <p:pic>
        <p:nvPicPr>
          <p:cNvPr id="76" name="Immagin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036" y="1971753"/>
            <a:ext cx="1003175" cy="990476"/>
          </a:xfrm>
          <a:prstGeom prst="rect">
            <a:avLst/>
          </a:prstGeom>
        </p:spPr>
      </p:pic>
      <p:pic>
        <p:nvPicPr>
          <p:cNvPr id="77" name="Immagin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37" y="730946"/>
            <a:ext cx="1003175" cy="990476"/>
          </a:xfrm>
          <a:prstGeom prst="rect">
            <a:avLst/>
          </a:prstGeom>
        </p:spPr>
      </p:pic>
      <p:pic>
        <p:nvPicPr>
          <p:cNvPr id="78" name="Immagin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779" y="3020133"/>
            <a:ext cx="1003175" cy="990476"/>
          </a:xfrm>
          <a:prstGeom prst="rect">
            <a:avLst/>
          </a:prstGeom>
        </p:spPr>
      </p:pic>
      <p:pic>
        <p:nvPicPr>
          <p:cNvPr id="79" name="Immagin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05" y="4952494"/>
            <a:ext cx="1003175" cy="990476"/>
          </a:xfrm>
          <a:prstGeom prst="rect">
            <a:avLst/>
          </a:prstGeom>
        </p:spPr>
      </p:pic>
      <p:pic>
        <p:nvPicPr>
          <p:cNvPr id="80" name="Immagin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967" y="3243893"/>
            <a:ext cx="1003175" cy="990476"/>
          </a:xfrm>
          <a:prstGeom prst="rect">
            <a:avLst/>
          </a:prstGeom>
        </p:spPr>
      </p:pic>
      <p:pic>
        <p:nvPicPr>
          <p:cNvPr id="81" name="Immagine 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6" y="5436764"/>
            <a:ext cx="1003175" cy="990476"/>
          </a:xfrm>
          <a:prstGeom prst="rect">
            <a:avLst/>
          </a:prstGeom>
        </p:spPr>
      </p:pic>
      <p:pic>
        <p:nvPicPr>
          <p:cNvPr id="82" name="Immagin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27" y="1294706"/>
            <a:ext cx="1003175" cy="990476"/>
          </a:xfrm>
          <a:prstGeom prst="rect">
            <a:avLst/>
          </a:prstGeom>
        </p:spPr>
      </p:pic>
      <p:pic>
        <p:nvPicPr>
          <p:cNvPr id="83" name="Immagin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81" y="4275667"/>
            <a:ext cx="1003175" cy="990476"/>
          </a:xfrm>
          <a:prstGeom prst="rect">
            <a:avLst/>
          </a:prstGeom>
        </p:spPr>
      </p:pic>
      <p:pic>
        <p:nvPicPr>
          <p:cNvPr id="84" name="Immagine 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7" y="1757910"/>
            <a:ext cx="1003175" cy="990476"/>
          </a:xfrm>
          <a:prstGeom prst="rect">
            <a:avLst/>
          </a:prstGeom>
        </p:spPr>
      </p:pic>
      <p:pic>
        <p:nvPicPr>
          <p:cNvPr id="85" name="Immagin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97" y="763912"/>
            <a:ext cx="1003175" cy="990476"/>
          </a:xfrm>
          <a:prstGeom prst="rect">
            <a:avLst/>
          </a:prstGeom>
        </p:spPr>
      </p:pic>
      <p:pic>
        <p:nvPicPr>
          <p:cNvPr id="86" name="Immagin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431" y="2511050"/>
            <a:ext cx="1003175" cy="990476"/>
          </a:xfrm>
          <a:prstGeom prst="rect">
            <a:avLst/>
          </a:prstGeom>
        </p:spPr>
      </p:pic>
      <p:pic>
        <p:nvPicPr>
          <p:cNvPr id="87" name="Immagin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036" y="2918849"/>
            <a:ext cx="1003175" cy="990476"/>
          </a:xfrm>
          <a:prstGeom prst="rect">
            <a:avLst/>
          </a:prstGeom>
        </p:spPr>
      </p:pic>
      <p:pic>
        <p:nvPicPr>
          <p:cNvPr id="88" name="Immagine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6" y="2907999"/>
            <a:ext cx="1003175" cy="990476"/>
          </a:xfrm>
          <a:prstGeom prst="rect">
            <a:avLst/>
          </a:prstGeom>
        </p:spPr>
      </p:pic>
      <p:pic>
        <p:nvPicPr>
          <p:cNvPr id="89" name="Immagin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393" y="4072732"/>
            <a:ext cx="1003175" cy="990476"/>
          </a:xfrm>
          <a:prstGeom prst="rect">
            <a:avLst/>
          </a:prstGeom>
        </p:spPr>
      </p:pic>
      <p:pic>
        <p:nvPicPr>
          <p:cNvPr id="90" name="Immagine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4" y="1034620"/>
            <a:ext cx="1003175" cy="990476"/>
          </a:xfrm>
          <a:prstGeom prst="rect">
            <a:avLst/>
          </a:prstGeom>
        </p:spPr>
      </p:pic>
      <p:pic>
        <p:nvPicPr>
          <p:cNvPr id="91" name="Immagin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28" y="933079"/>
            <a:ext cx="1003175" cy="990476"/>
          </a:xfrm>
          <a:prstGeom prst="rect">
            <a:avLst/>
          </a:prstGeom>
        </p:spPr>
      </p:pic>
      <p:pic>
        <p:nvPicPr>
          <p:cNvPr id="92" name="Immagin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055" y="3713270"/>
            <a:ext cx="1003175" cy="990476"/>
          </a:xfrm>
          <a:prstGeom prst="rect">
            <a:avLst/>
          </a:prstGeom>
        </p:spPr>
      </p:pic>
      <p:pic>
        <p:nvPicPr>
          <p:cNvPr id="93" name="Immagine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56" y="5504259"/>
            <a:ext cx="1003175" cy="990476"/>
          </a:xfrm>
          <a:prstGeom prst="rect">
            <a:avLst/>
          </a:prstGeom>
        </p:spPr>
      </p:pic>
      <p:pic>
        <p:nvPicPr>
          <p:cNvPr id="94" name="Immagin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47" y="2728980"/>
            <a:ext cx="1003175" cy="990476"/>
          </a:xfrm>
          <a:prstGeom prst="rect">
            <a:avLst/>
          </a:prstGeom>
        </p:spPr>
      </p:pic>
      <p:pic>
        <p:nvPicPr>
          <p:cNvPr id="95" name="Immagine 9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789" y="1055010"/>
            <a:ext cx="1003175" cy="990476"/>
          </a:xfrm>
          <a:prstGeom prst="rect">
            <a:avLst/>
          </a:prstGeom>
        </p:spPr>
      </p:pic>
      <p:pic>
        <p:nvPicPr>
          <p:cNvPr id="96" name="Immagin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62" y="4839848"/>
            <a:ext cx="1003175" cy="990476"/>
          </a:xfrm>
          <a:prstGeom prst="rect">
            <a:avLst/>
          </a:prstGeom>
        </p:spPr>
      </p:pic>
      <p:pic>
        <p:nvPicPr>
          <p:cNvPr id="97" name="Immagine 9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828" y="2785759"/>
            <a:ext cx="1003175" cy="990476"/>
          </a:xfrm>
          <a:prstGeom prst="rect">
            <a:avLst/>
          </a:prstGeom>
        </p:spPr>
      </p:pic>
      <p:pic>
        <p:nvPicPr>
          <p:cNvPr id="98" name="Immagine 9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04" y="651002"/>
            <a:ext cx="1003175" cy="990476"/>
          </a:xfrm>
          <a:prstGeom prst="rect">
            <a:avLst/>
          </a:prstGeom>
        </p:spPr>
      </p:pic>
      <p:pic>
        <p:nvPicPr>
          <p:cNvPr id="99" name="Immagine 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493" y="246188"/>
            <a:ext cx="1003175" cy="990476"/>
          </a:xfrm>
          <a:prstGeom prst="rect">
            <a:avLst/>
          </a:prstGeom>
        </p:spPr>
      </p:pic>
      <p:pic>
        <p:nvPicPr>
          <p:cNvPr id="100" name="Immagin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34" y="3934141"/>
            <a:ext cx="1003175" cy="990476"/>
          </a:xfrm>
          <a:prstGeom prst="rect">
            <a:avLst/>
          </a:prstGeom>
        </p:spPr>
      </p:pic>
      <p:pic>
        <p:nvPicPr>
          <p:cNvPr id="101" name="Immagin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90" y="1078349"/>
            <a:ext cx="1003175" cy="990476"/>
          </a:xfrm>
          <a:prstGeom prst="rect">
            <a:avLst/>
          </a:prstGeom>
        </p:spPr>
      </p:pic>
      <p:pic>
        <p:nvPicPr>
          <p:cNvPr id="102" name="Immagine 1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215" y="3201623"/>
            <a:ext cx="1003175" cy="990476"/>
          </a:xfrm>
          <a:prstGeom prst="rect">
            <a:avLst/>
          </a:prstGeom>
        </p:spPr>
      </p:pic>
      <p:pic>
        <p:nvPicPr>
          <p:cNvPr id="103" name="Immagine 1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94" y="2738930"/>
            <a:ext cx="1003175" cy="990476"/>
          </a:xfrm>
          <a:prstGeom prst="rect">
            <a:avLst/>
          </a:prstGeom>
        </p:spPr>
      </p:pic>
      <p:pic>
        <p:nvPicPr>
          <p:cNvPr id="104" name="Immagine 1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904" y="5494373"/>
            <a:ext cx="1003175" cy="990476"/>
          </a:xfrm>
          <a:prstGeom prst="rect">
            <a:avLst/>
          </a:prstGeom>
        </p:spPr>
      </p:pic>
      <p:pic>
        <p:nvPicPr>
          <p:cNvPr id="105" name="Immagine 10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690" y="3934141"/>
            <a:ext cx="1003175" cy="990476"/>
          </a:xfrm>
          <a:prstGeom prst="rect">
            <a:avLst/>
          </a:prstGeom>
        </p:spPr>
      </p:pic>
      <p:pic>
        <p:nvPicPr>
          <p:cNvPr id="106" name="Immagine 1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86" y="402151"/>
            <a:ext cx="1003175" cy="990476"/>
          </a:xfrm>
          <a:prstGeom prst="rect">
            <a:avLst/>
          </a:prstGeom>
        </p:spPr>
      </p:pic>
      <p:pic>
        <p:nvPicPr>
          <p:cNvPr id="107" name="Immagin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61" y="5417298"/>
            <a:ext cx="1003175" cy="990476"/>
          </a:xfrm>
          <a:prstGeom prst="rect">
            <a:avLst/>
          </a:prstGeom>
        </p:spPr>
      </p:pic>
      <p:pic>
        <p:nvPicPr>
          <p:cNvPr id="108" name="Immagin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509" y="1723037"/>
            <a:ext cx="1003175" cy="990476"/>
          </a:xfrm>
          <a:prstGeom prst="rect">
            <a:avLst/>
          </a:prstGeom>
        </p:spPr>
      </p:pic>
      <p:pic>
        <p:nvPicPr>
          <p:cNvPr id="109" name="Immagine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243" y="798682"/>
            <a:ext cx="1003175" cy="990476"/>
          </a:xfrm>
          <a:prstGeom prst="rect">
            <a:avLst/>
          </a:prstGeom>
        </p:spPr>
      </p:pic>
      <p:pic>
        <p:nvPicPr>
          <p:cNvPr id="110" name="Immagin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05" y="179011"/>
            <a:ext cx="1003175" cy="990476"/>
          </a:xfrm>
          <a:prstGeom prst="rect">
            <a:avLst/>
          </a:prstGeom>
        </p:spPr>
      </p:pic>
      <p:pic>
        <p:nvPicPr>
          <p:cNvPr id="111" name="Immagin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998" y="5574493"/>
            <a:ext cx="1003175" cy="990476"/>
          </a:xfrm>
          <a:prstGeom prst="rect">
            <a:avLst/>
          </a:prstGeom>
        </p:spPr>
      </p:pic>
      <p:pic>
        <p:nvPicPr>
          <p:cNvPr id="112" name="Immagin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6" y="1576579"/>
            <a:ext cx="1003175" cy="990476"/>
          </a:xfrm>
          <a:prstGeom prst="rect">
            <a:avLst/>
          </a:prstGeom>
        </p:spPr>
      </p:pic>
      <p:pic>
        <p:nvPicPr>
          <p:cNvPr id="113" name="Immagin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02" y="142810"/>
            <a:ext cx="1003175" cy="990476"/>
          </a:xfrm>
          <a:prstGeom prst="rect">
            <a:avLst/>
          </a:prstGeom>
        </p:spPr>
      </p:pic>
      <p:pic>
        <p:nvPicPr>
          <p:cNvPr id="114" name="Immagin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70" y="175958"/>
            <a:ext cx="1003175" cy="990476"/>
          </a:xfrm>
          <a:prstGeom prst="rect">
            <a:avLst/>
          </a:prstGeom>
        </p:spPr>
      </p:pic>
      <p:pic>
        <p:nvPicPr>
          <p:cNvPr id="115" name="Immagine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13" y="3403770"/>
            <a:ext cx="1003175" cy="990476"/>
          </a:xfrm>
          <a:prstGeom prst="rect">
            <a:avLst/>
          </a:prstGeom>
        </p:spPr>
      </p:pic>
      <p:pic>
        <p:nvPicPr>
          <p:cNvPr id="116" name="Immagin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253" y="480481"/>
            <a:ext cx="1003175" cy="990476"/>
          </a:xfrm>
          <a:prstGeom prst="rect">
            <a:avLst/>
          </a:prstGeom>
        </p:spPr>
      </p:pic>
      <p:pic>
        <p:nvPicPr>
          <p:cNvPr id="117" name="Immagin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772" y="5143597"/>
            <a:ext cx="1003175" cy="990476"/>
          </a:xfrm>
          <a:prstGeom prst="rect">
            <a:avLst/>
          </a:prstGeom>
        </p:spPr>
      </p:pic>
      <p:pic>
        <p:nvPicPr>
          <p:cNvPr id="118" name="Immagin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23" y="2693851"/>
            <a:ext cx="1003175" cy="990476"/>
          </a:xfrm>
          <a:prstGeom prst="rect">
            <a:avLst/>
          </a:prstGeom>
        </p:spPr>
      </p:pic>
      <p:pic>
        <p:nvPicPr>
          <p:cNvPr id="119" name="Immagine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37" y="3563071"/>
            <a:ext cx="1003175" cy="990476"/>
          </a:xfrm>
          <a:prstGeom prst="rect">
            <a:avLst/>
          </a:prstGeom>
        </p:spPr>
      </p:pic>
      <p:pic>
        <p:nvPicPr>
          <p:cNvPr id="121" name="Immagine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43" y="1571774"/>
            <a:ext cx="3885714" cy="3834920"/>
          </a:xfrm>
          <a:prstGeom prst="rect">
            <a:avLst/>
          </a:prstGeom>
        </p:spPr>
      </p:pic>
      <p:sp>
        <p:nvSpPr>
          <p:cNvPr id="122" name="CasellaDiTesto 121"/>
          <p:cNvSpPr txBox="1"/>
          <p:nvPr/>
        </p:nvSpPr>
        <p:spPr>
          <a:xfrm>
            <a:off x="6301789" y="2857296"/>
            <a:ext cx="23154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err="1"/>
              <a:t>t</a:t>
            </a:r>
            <a:r>
              <a:rPr lang="it-IT" sz="4000" dirty="0" err="1" smtClean="0"/>
              <a:t>hank</a:t>
            </a:r>
            <a:r>
              <a:rPr lang="it-IT" sz="4000" dirty="0" smtClean="0"/>
              <a:t> </a:t>
            </a:r>
            <a:r>
              <a:rPr lang="it-IT" sz="4000" dirty="0" err="1" smtClean="0"/>
              <a:t>you</a:t>
            </a:r>
            <a:r>
              <a:rPr lang="it-IT" sz="4000" dirty="0" smtClean="0"/>
              <a:t>!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92915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9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7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9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2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3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4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6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7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8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9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1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2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3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54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6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7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8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9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61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2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63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4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65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66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7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68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9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70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71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72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73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4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76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77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78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79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80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81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82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83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84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85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86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87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88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89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90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91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92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930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94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95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96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97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980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99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1010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102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103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104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1060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070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1080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109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1110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1120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1130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114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1160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11700"/>
                            </p:stCondLst>
                            <p:childTnLst>
                              <p:par>
                                <p:cTn id="3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1800"/>
                            </p:stCondLst>
                            <p:childTnLst>
                              <p:par>
                                <p:cTn id="4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11900"/>
                            </p:stCondLst>
                            <p:childTnLst>
                              <p:par>
                                <p:cTn id="4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7" dur="1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12100"/>
                            </p:stCondLst>
                            <p:childTnLst>
                              <p:par>
                                <p:cTn id="4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1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2200"/>
                            </p:stCondLst>
                            <p:childTnLst>
                              <p:par>
                                <p:cTn id="4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2300"/>
                            </p:stCondLst>
                            <p:childTnLst>
                              <p:par>
                                <p:cTn id="4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12400"/>
                            </p:stCondLst>
                            <p:childTnLst>
                              <p:par>
                                <p:cTn id="4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1" dur="1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2" fill="hold">
                            <p:stCondLst>
                              <p:cond delay="12600"/>
                            </p:stCondLst>
                            <p:childTnLst>
                              <p:par>
                                <p:cTn id="4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2700"/>
                            </p:stCondLst>
                            <p:childTnLst>
                              <p:par>
                                <p:cTn id="4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2900"/>
                            </p:stCondLst>
                            <p:childTnLst>
                              <p:par>
                                <p:cTn id="4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11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24" dirty="0"/>
              <a:t>Agenda</a:t>
            </a:r>
          </a:p>
          <a:p>
            <a:r>
              <a:rPr lang="en-US" sz="3024" dirty="0"/>
              <a:t>The SQL can wait</a:t>
            </a:r>
          </a:p>
          <a:p>
            <a:r>
              <a:rPr lang="en-US" sz="3024" dirty="0"/>
              <a:t>This is the SQL’s time</a:t>
            </a:r>
          </a:p>
          <a:p>
            <a:r>
              <a:rPr lang="en-US" sz="3024" dirty="0"/>
              <a:t>The SQL wrote from </a:t>
            </a:r>
            <a:r>
              <a:rPr lang="it-IT" sz="3024" dirty="0"/>
              <a:t>«</a:t>
            </a:r>
            <a:r>
              <a:rPr lang="it-IT" sz="3024" dirty="0" err="1"/>
              <a:t>others</a:t>
            </a:r>
            <a:r>
              <a:rPr lang="it-IT" sz="3024" dirty="0"/>
              <a:t>»</a:t>
            </a:r>
            <a:endParaRPr lang="en-US" sz="3024" dirty="0"/>
          </a:p>
          <a:p>
            <a:r>
              <a:rPr lang="en-US" sz="3024" dirty="0"/>
              <a:t>Conclusions</a:t>
            </a:r>
          </a:p>
          <a:p>
            <a:endParaRPr lang="en-US" sz="2268" dirty="0">
              <a:solidFill>
                <a:schemeClr val="tx1"/>
              </a:solidFill>
            </a:endParaRPr>
          </a:p>
          <a:p>
            <a:endParaRPr lang="en-US" sz="226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67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2268" dirty="0" smtClean="0"/>
              <a:t>In the middle of </a:t>
            </a:r>
            <a:r>
              <a:rPr lang="it-IT" sz="2268" dirty="0"/>
              <a:t>the </a:t>
            </a:r>
            <a:r>
              <a:rPr lang="it-IT" sz="2268" dirty="0" err="1"/>
              <a:t>day</a:t>
            </a:r>
            <a:r>
              <a:rPr lang="it-IT" sz="2268" dirty="0"/>
              <a:t>, can </a:t>
            </a:r>
            <a:r>
              <a:rPr lang="it-IT" sz="2268" dirty="0" err="1"/>
              <a:t>you</a:t>
            </a:r>
            <a:r>
              <a:rPr lang="it-IT" sz="2268" dirty="0"/>
              <a:t> </a:t>
            </a:r>
            <a:r>
              <a:rPr lang="it-IT" sz="2268" dirty="0" err="1"/>
              <a:t>resist</a:t>
            </a:r>
            <a:r>
              <a:rPr lang="it-IT" sz="2268" dirty="0"/>
              <a:t> .. ??</a:t>
            </a:r>
          </a:p>
          <a:p>
            <a:endParaRPr lang="it-IT" sz="2268" dirty="0"/>
          </a:p>
          <a:p>
            <a:r>
              <a:rPr lang="it-IT" sz="2268" dirty="0"/>
              <a:t>Are </a:t>
            </a:r>
            <a:r>
              <a:rPr lang="it-IT" sz="2268" dirty="0" err="1"/>
              <a:t>you</a:t>
            </a:r>
            <a:r>
              <a:rPr lang="it-IT" sz="2268" dirty="0"/>
              <a:t> </a:t>
            </a:r>
            <a:r>
              <a:rPr lang="it-IT" sz="2268" dirty="0" err="1"/>
              <a:t>awake</a:t>
            </a:r>
            <a:r>
              <a:rPr lang="it-IT" sz="2268" dirty="0"/>
              <a:t>? </a:t>
            </a:r>
            <a:r>
              <a:rPr lang="it-IT" sz="2268" dirty="0">
                <a:sym typeface="Wingdings" panose="05000000000000000000" pitchFamily="2" charset="2"/>
              </a:rPr>
              <a:t></a:t>
            </a:r>
            <a:endParaRPr lang="it-IT" sz="2268" dirty="0"/>
          </a:p>
          <a:p>
            <a:pPr lvl="1"/>
            <a:r>
              <a:rPr lang="it-IT" sz="1890" dirty="0" err="1"/>
              <a:t>Try</a:t>
            </a:r>
            <a:r>
              <a:rPr lang="it-IT" sz="1890" dirty="0"/>
              <a:t> to </a:t>
            </a:r>
            <a:r>
              <a:rPr lang="it-IT" sz="1890" dirty="0" err="1"/>
              <a:t>raise</a:t>
            </a:r>
            <a:r>
              <a:rPr lang="it-IT" sz="1890" dirty="0"/>
              <a:t> </a:t>
            </a:r>
            <a:r>
              <a:rPr lang="it-IT" sz="1890" dirty="0" err="1"/>
              <a:t>your</a:t>
            </a:r>
            <a:r>
              <a:rPr lang="it-IT" sz="1890" dirty="0"/>
              <a:t> </a:t>
            </a:r>
            <a:r>
              <a:rPr lang="it-IT" sz="1890" dirty="0" err="1"/>
              <a:t>hand</a:t>
            </a:r>
            <a:r>
              <a:rPr lang="it-IT" sz="1890" dirty="0"/>
              <a:t>, just </a:t>
            </a:r>
            <a:r>
              <a:rPr lang="it-IT" sz="1890" dirty="0" err="1"/>
              <a:t>one</a:t>
            </a:r>
            <a:endParaRPr lang="it-IT" sz="1890" dirty="0"/>
          </a:p>
          <a:p>
            <a:pPr lvl="1"/>
            <a:r>
              <a:rPr lang="it-IT" sz="1890" dirty="0" err="1"/>
              <a:t>Try</a:t>
            </a:r>
            <a:r>
              <a:rPr lang="it-IT" sz="1890" dirty="0"/>
              <a:t> to smile</a:t>
            </a:r>
          </a:p>
          <a:p>
            <a:endParaRPr lang="it-IT" sz="2268" dirty="0"/>
          </a:p>
          <a:p>
            <a:r>
              <a:rPr lang="it-IT" sz="2268" dirty="0" err="1"/>
              <a:t>Who</a:t>
            </a:r>
            <a:r>
              <a:rPr lang="it-IT" sz="2268" dirty="0"/>
              <a:t> </a:t>
            </a:r>
            <a:r>
              <a:rPr lang="it-IT" sz="2268" dirty="0" err="1"/>
              <a:t>is</a:t>
            </a:r>
            <a:r>
              <a:rPr lang="it-IT" sz="2268" dirty="0"/>
              <a:t> </a:t>
            </a:r>
            <a:r>
              <a:rPr lang="it-IT" sz="2268" dirty="0" err="1"/>
              <a:t>using</a:t>
            </a:r>
            <a:r>
              <a:rPr lang="it-IT" sz="2268" dirty="0"/>
              <a:t> … </a:t>
            </a:r>
            <a:r>
              <a:rPr lang="it-IT" sz="1701" dirty="0"/>
              <a:t>(</a:t>
            </a:r>
            <a:r>
              <a:rPr lang="it-IT" sz="1701" dirty="0" err="1"/>
              <a:t>raise</a:t>
            </a:r>
            <a:r>
              <a:rPr lang="it-IT" sz="1701" dirty="0"/>
              <a:t> </a:t>
            </a:r>
            <a:r>
              <a:rPr lang="it-IT" sz="1701" dirty="0" err="1"/>
              <a:t>at</a:t>
            </a:r>
            <a:r>
              <a:rPr lang="it-IT" sz="1701" dirty="0"/>
              <a:t> </a:t>
            </a:r>
            <a:r>
              <a:rPr lang="it-IT" sz="1701" dirty="0" err="1"/>
              <a:t>least</a:t>
            </a:r>
            <a:r>
              <a:rPr lang="it-IT" sz="1701" dirty="0"/>
              <a:t> </a:t>
            </a:r>
            <a:r>
              <a:rPr lang="it-IT" sz="1701" dirty="0" err="1"/>
              <a:t>one</a:t>
            </a:r>
            <a:r>
              <a:rPr lang="it-IT" sz="1701" dirty="0"/>
              <a:t> </a:t>
            </a:r>
            <a:r>
              <a:rPr lang="it-IT" sz="1701" dirty="0" err="1"/>
              <a:t>hand</a:t>
            </a:r>
            <a:r>
              <a:rPr lang="it-IT" sz="1701" dirty="0"/>
              <a:t>)</a:t>
            </a:r>
          </a:p>
          <a:p>
            <a:pPr lvl="1"/>
            <a:r>
              <a:rPr lang="it-IT" sz="1890" dirty="0"/>
              <a:t>SQL Server?</a:t>
            </a:r>
          </a:p>
          <a:p>
            <a:pPr lvl="1"/>
            <a:r>
              <a:rPr lang="it-IT" sz="1890" dirty="0"/>
              <a:t>SS Management Studio?</a:t>
            </a:r>
          </a:p>
          <a:p>
            <a:pPr lvl="1"/>
            <a:r>
              <a:rPr lang="it-IT" sz="1890" dirty="0"/>
              <a:t>SS Profiler?</a:t>
            </a:r>
          </a:p>
          <a:p>
            <a:pPr lvl="1"/>
            <a:r>
              <a:rPr lang="it-IT" sz="1890" dirty="0"/>
              <a:t>MS Visual Studio?</a:t>
            </a:r>
          </a:p>
          <a:p>
            <a:pPr lvl="1"/>
            <a:endParaRPr lang="en-US" sz="1890" dirty="0"/>
          </a:p>
        </p:txBody>
      </p:sp>
    </p:spTree>
    <p:extLst>
      <p:ext uri="{BB962C8B-B14F-4D97-AF65-F5344CB8AC3E}">
        <p14:creationId xmlns:p14="http://schemas.microsoft.com/office/powerpoint/2010/main" val="143686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me - Emanuele </a:t>
            </a:r>
            <a:r>
              <a:rPr lang="it-IT" dirty="0" err="1" smtClean="0"/>
              <a:t>Zanchettin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15+ </a:t>
            </a:r>
            <a:r>
              <a:rPr lang="it-IT" dirty="0" err="1" smtClean="0"/>
              <a:t>years</a:t>
            </a:r>
            <a:r>
              <a:rPr lang="it-IT" dirty="0" smtClean="0"/>
              <a:t> </a:t>
            </a:r>
            <a:r>
              <a:rPr lang="it-IT" dirty="0" err="1" smtClean="0"/>
              <a:t>experience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/>
              <a:t>IT</a:t>
            </a:r>
          </a:p>
          <a:p>
            <a:r>
              <a:rPr lang="en-US" dirty="0"/>
              <a:t>Data architect </a:t>
            </a:r>
            <a:r>
              <a:rPr lang="en-US" dirty="0" smtClean="0"/>
              <a:t>and consultant about </a:t>
            </a:r>
            <a:r>
              <a:rPr lang="en-US" dirty="0" err="1"/>
              <a:t>SQLServer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/>
              <a:t>Azure SQL Database</a:t>
            </a:r>
          </a:p>
          <a:p>
            <a:r>
              <a:rPr lang="en-US" dirty="0" smtClean="0"/>
              <a:t>Lead Software Development @ </a:t>
            </a:r>
            <a:r>
              <a:rPr lang="en-US" dirty="0" err="1" smtClean="0"/>
              <a:t>Sci</a:t>
            </a:r>
            <a:r>
              <a:rPr lang="en-US" dirty="0" smtClean="0"/>
              <a:t>-Tech Labs Daresbury (UK)</a:t>
            </a:r>
            <a:endParaRPr lang="en-US" dirty="0"/>
          </a:p>
          <a:p>
            <a:r>
              <a:rPr lang="en-US" dirty="0" smtClean="0"/>
              <a:t>Co-founder </a:t>
            </a:r>
            <a:r>
              <a:rPr lang="en-US" dirty="0" err="1" smtClean="0"/>
              <a:t>thinkIT</a:t>
            </a:r>
            <a:r>
              <a:rPr lang="en-US" dirty="0" smtClean="0"/>
              <a:t> (IT)</a:t>
            </a:r>
            <a:endParaRPr lang="en-US" dirty="0"/>
          </a:p>
          <a:p>
            <a:endParaRPr lang="en-US" sz="756" dirty="0"/>
          </a:p>
          <a:p>
            <a:endParaRPr lang="it-IT" dirty="0" smtClean="0"/>
          </a:p>
          <a:p>
            <a:r>
              <a:rPr lang="it-IT" dirty="0" smtClean="0"/>
              <a:t>Community Lead                               </a:t>
            </a:r>
            <a:r>
              <a:rPr lang="it-IT" dirty="0" err="1" smtClean="0"/>
              <a:t>Official</a:t>
            </a:r>
            <a:r>
              <a:rPr lang="it-IT" dirty="0" smtClean="0"/>
              <a:t> </a:t>
            </a:r>
            <a:r>
              <a:rPr lang="it-IT" dirty="0"/>
              <a:t>Microsoft </a:t>
            </a:r>
            <a:r>
              <a:rPr lang="it-IT" dirty="0" smtClean="0"/>
              <a:t>Community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Speaker at national and international conferences about 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SQLServer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/>
              <a:t>Azure SQL </a:t>
            </a:r>
            <a:r>
              <a:rPr lang="en-US" dirty="0" smtClean="0"/>
              <a:t>Database</a:t>
            </a:r>
          </a:p>
          <a:p>
            <a:endParaRPr lang="en-US" dirty="0"/>
          </a:p>
          <a:p>
            <a:pPr marL="216004" lvl="1">
              <a:spcBef>
                <a:spcPts val="945"/>
              </a:spcBef>
            </a:pPr>
            <a:r>
              <a:rPr lang="en-US" sz="2646" dirty="0"/>
              <a:t>ezanchettin@thinkit.it – http://www.thinkit.it/</a:t>
            </a:r>
            <a:endParaRPr lang="it-IT" dirty="0"/>
          </a:p>
        </p:txBody>
      </p:sp>
      <p:pic>
        <p:nvPicPr>
          <p:cNvPr id="11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93" y="3086099"/>
            <a:ext cx="2406742" cy="879231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128" y="2382716"/>
            <a:ext cx="1650998" cy="33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it-IT" sz="3024" dirty="0" smtClean="0"/>
              <a:t>In </a:t>
            </a:r>
            <a:r>
              <a:rPr lang="it-IT" sz="3024" dirty="0" err="1" smtClean="0"/>
              <a:t>this</a:t>
            </a:r>
            <a:r>
              <a:rPr lang="it-IT" sz="3024" dirty="0" smtClean="0"/>
              <a:t> session </a:t>
            </a:r>
            <a:r>
              <a:rPr lang="it-IT" sz="3024" dirty="0" err="1" smtClean="0"/>
              <a:t>we</a:t>
            </a:r>
            <a:r>
              <a:rPr lang="it-IT" sz="3024" dirty="0" smtClean="0"/>
              <a:t> are </a:t>
            </a:r>
            <a:r>
              <a:rPr lang="it-IT" sz="3024" dirty="0" err="1" smtClean="0"/>
              <a:t>looking</a:t>
            </a:r>
            <a:r>
              <a:rPr lang="it-IT" sz="3024" dirty="0" smtClean="0"/>
              <a:t> </a:t>
            </a:r>
            <a:r>
              <a:rPr lang="it-IT" sz="3024" dirty="0" err="1" smtClean="0"/>
              <a:t>at</a:t>
            </a:r>
            <a:r>
              <a:rPr lang="it-IT" sz="3024" dirty="0" smtClean="0"/>
              <a:t> some </a:t>
            </a:r>
            <a:r>
              <a:rPr lang="it-IT" sz="3024" dirty="0" err="1" smtClean="0"/>
              <a:t>real</a:t>
            </a:r>
            <a:r>
              <a:rPr lang="it-IT" sz="3024" dirty="0" smtClean="0"/>
              <a:t> </a:t>
            </a:r>
            <a:r>
              <a:rPr lang="it-IT" sz="3024" dirty="0" err="1" smtClean="0"/>
              <a:t>cases</a:t>
            </a:r>
            <a:r>
              <a:rPr lang="it-IT" sz="3024" dirty="0" smtClean="0"/>
              <a:t>. </a:t>
            </a:r>
            <a:r>
              <a:rPr lang="it-IT" sz="3024" dirty="0" err="1" smtClean="0"/>
              <a:t>These</a:t>
            </a:r>
            <a:r>
              <a:rPr lang="it-IT" sz="3024" dirty="0" smtClean="0"/>
              <a:t> are </a:t>
            </a:r>
            <a:r>
              <a:rPr lang="it-IT" sz="3024" dirty="0" err="1" smtClean="0"/>
              <a:t>used</a:t>
            </a:r>
            <a:r>
              <a:rPr lang="it-IT" sz="3024" dirty="0" smtClean="0"/>
              <a:t> to show </a:t>
            </a:r>
            <a:r>
              <a:rPr lang="it-IT" sz="3024" dirty="0" err="1" smtClean="0"/>
              <a:t>something</a:t>
            </a:r>
            <a:r>
              <a:rPr lang="it-IT" sz="3024" dirty="0" smtClean="0"/>
              <a:t> </a:t>
            </a:r>
            <a:r>
              <a:rPr lang="it-IT" sz="3024" dirty="0" err="1" smtClean="0"/>
              <a:t>about</a:t>
            </a:r>
            <a:r>
              <a:rPr lang="it-IT" sz="3024" dirty="0" smtClean="0"/>
              <a:t> performance </a:t>
            </a:r>
            <a:r>
              <a:rPr lang="it-IT" sz="3024" dirty="0" err="1" smtClean="0"/>
              <a:t>isseues</a:t>
            </a:r>
            <a:r>
              <a:rPr lang="it-IT" sz="3024" dirty="0" smtClean="0"/>
              <a:t>. Real </a:t>
            </a:r>
            <a:r>
              <a:rPr lang="it-IT" sz="3024" dirty="0" err="1" smtClean="0"/>
              <a:t>cases</a:t>
            </a:r>
            <a:r>
              <a:rPr lang="it-IT" sz="3024" dirty="0" smtClean="0"/>
              <a:t> are </a:t>
            </a:r>
            <a:r>
              <a:rPr lang="it-IT" sz="3024" dirty="0" err="1" smtClean="0"/>
              <a:t>not</a:t>
            </a:r>
            <a:r>
              <a:rPr lang="it-IT" sz="3024" dirty="0" smtClean="0"/>
              <a:t> </a:t>
            </a:r>
            <a:r>
              <a:rPr lang="it-IT" sz="3024" dirty="0" err="1" smtClean="0"/>
              <a:t>connected</a:t>
            </a:r>
            <a:r>
              <a:rPr lang="it-IT" sz="3024" dirty="0" smtClean="0"/>
              <a:t> to </a:t>
            </a:r>
            <a:r>
              <a:rPr lang="it-IT" sz="3024" dirty="0" err="1" smtClean="0"/>
              <a:t>each</a:t>
            </a:r>
            <a:r>
              <a:rPr lang="it-IT" sz="3024" dirty="0" smtClean="0"/>
              <a:t> </a:t>
            </a:r>
            <a:r>
              <a:rPr lang="it-IT" sz="3024" dirty="0" err="1" smtClean="0"/>
              <a:t>other</a:t>
            </a:r>
            <a:r>
              <a:rPr lang="it-IT" sz="3024" dirty="0" smtClean="0"/>
              <a:t>. </a:t>
            </a:r>
            <a:r>
              <a:rPr lang="it-IT" sz="3024" dirty="0" err="1" smtClean="0"/>
              <a:t>Concepts</a:t>
            </a:r>
            <a:r>
              <a:rPr lang="it-IT" sz="3024" dirty="0" smtClean="0"/>
              <a:t> of database, </a:t>
            </a:r>
            <a:r>
              <a:rPr lang="it-IT" sz="3024" dirty="0" err="1" smtClean="0"/>
              <a:t>index</a:t>
            </a:r>
            <a:r>
              <a:rPr lang="it-IT" sz="3024" dirty="0" smtClean="0"/>
              <a:t>, </a:t>
            </a:r>
            <a:r>
              <a:rPr lang="it-IT" sz="3024" dirty="0" err="1" smtClean="0"/>
              <a:t>query</a:t>
            </a:r>
            <a:r>
              <a:rPr lang="it-IT" sz="3024" dirty="0" smtClean="0"/>
              <a:t>, </a:t>
            </a:r>
            <a:r>
              <a:rPr lang="it-IT" sz="3024" dirty="0" err="1" smtClean="0"/>
              <a:t>table</a:t>
            </a:r>
            <a:r>
              <a:rPr lang="it-IT" sz="3024" dirty="0" smtClean="0"/>
              <a:t>, </a:t>
            </a:r>
            <a:r>
              <a:rPr lang="it-IT" sz="3024" dirty="0" err="1" smtClean="0"/>
              <a:t>view</a:t>
            </a:r>
            <a:r>
              <a:rPr lang="it-IT" sz="3024" dirty="0" smtClean="0"/>
              <a:t>, </a:t>
            </a:r>
            <a:r>
              <a:rPr lang="it-IT" sz="3024" dirty="0" err="1" smtClean="0"/>
              <a:t>function</a:t>
            </a:r>
            <a:r>
              <a:rPr lang="it-IT" sz="3024" dirty="0" smtClean="0"/>
              <a:t>, </a:t>
            </a:r>
            <a:r>
              <a:rPr lang="it-IT" sz="3024" dirty="0" err="1" smtClean="0"/>
              <a:t>stored</a:t>
            </a:r>
            <a:r>
              <a:rPr lang="it-IT" sz="3024" dirty="0" smtClean="0"/>
              <a:t> </a:t>
            </a:r>
            <a:r>
              <a:rPr lang="it-IT" sz="3024" dirty="0" err="1" smtClean="0"/>
              <a:t>produre</a:t>
            </a:r>
            <a:r>
              <a:rPr lang="it-IT" sz="3024" dirty="0" smtClean="0"/>
              <a:t>, </a:t>
            </a:r>
            <a:r>
              <a:rPr lang="it-IT" sz="3024" dirty="0" err="1" smtClean="0"/>
              <a:t>execution</a:t>
            </a:r>
            <a:r>
              <a:rPr lang="it-IT" sz="3024" dirty="0" smtClean="0"/>
              <a:t> </a:t>
            </a:r>
            <a:r>
              <a:rPr lang="it-IT" sz="3024" dirty="0" err="1" smtClean="0"/>
              <a:t>plan</a:t>
            </a:r>
            <a:r>
              <a:rPr lang="it-IT" sz="3024" dirty="0"/>
              <a:t> </a:t>
            </a:r>
            <a:r>
              <a:rPr lang="it-IT" sz="3024" dirty="0" smtClean="0"/>
              <a:t>and </a:t>
            </a:r>
            <a:r>
              <a:rPr lang="it-IT" sz="3024" dirty="0" err="1" smtClean="0"/>
              <a:t>others</a:t>
            </a:r>
            <a:r>
              <a:rPr lang="it-IT" sz="3024" dirty="0" smtClean="0"/>
              <a:t> are </a:t>
            </a:r>
            <a:r>
              <a:rPr lang="it-IT" sz="3024" dirty="0" err="1" smtClean="0"/>
              <a:t>used</a:t>
            </a:r>
            <a:r>
              <a:rPr lang="it-IT" sz="3024" dirty="0" smtClean="0"/>
              <a:t> to introduce </a:t>
            </a:r>
            <a:r>
              <a:rPr lang="it-IT" sz="3024" dirty="0" err="1" smtClean="0"/>
              <a:t>you</a:t>
            </a:r>
            <a:r>
              <a:rPr lang="it-IT" sz="3024" dirty="0" smtClean="0"/>
              <a:t> to the </a:t>
            </a:r>
            <a:r>
              <a:rPr lang="it-IT" sz="3024" dirty="0" err="1" smtClean="0"/>
              <a:t>beatiful</a:t>
            </a:r>
            <a:r>
              <a:rPr lang="it-IT" sz="3024" dirty="0" smtClean="0"/>
              <a:t> world of the </a:t>
            </a:r>
            <a:r>
              <a:rPr lang="it-IT" sz="3024" dirty="0" err="1" smtClean="0"/>
              <a:t>perfomance</a:t>
            </a:r>
            <a:r>
              <a:rPr lang="it-IT" sz="3024" dirty="0" smtClean="0"/>
              <a:t> </a:t>
            </a:r>
            <a:r>
              <a:rPr lang="it-IT" sz="3024" dirty="0" err="1" smtClean="0"/>
              <a:t>tuning</a:t>
            </a:r>
            <a:r>
              <a:rPr lang="it-IT" sz="3024" dirty="0" smtClean="0"/>
              <a:t> and </a:t>
            </a:r>
            <a:r>
              <a:rPr lang="it-IT" sz="3024" dirty="0" err="1" smtClean="0"/>
              <a:t>they</a:t>
            </a:r>
            <a:r>
              <a:rPr lang="it-IT" sz="3024" dirty="0" smtClean="0"/>
              <a:t> are </a:t>
            </a:r>
            <a:r>
              <a:rPr lang="it-IT" sz="3024" dirty="0" err="1" smtClean="0"/>
              <a:t>not</a:t>
            </a:r>
            <a:r>
              <a:rPr lang="it-IT" sz="3024" dirty="0" smtClean="0"/>
              <a:t> </a:t>
            </a:r>
            <a:r>
              <a:rPr lang="it-IT" sz="3024" dirty="0" err="1" smtClean="0"/>
              <a:t>explainded</a:t>
            </a:r>
            <a:r>
              <a:rPr lang="it-IT" sz="3024" dirty="0" smtClean="0"/>
              <a:t> in </a:t>
            </a:r>
            <a:r>
              <a:rPr lang="it-IT" sz="3024" dirty="0" err="1" smtClean="0"/>
              <a:t>detail</a:t>
            </a:r>
            <a:r>
              <a:rPr lang="it-IT" sz="3024" dirty="0" smtClean="0"/>
              <a:t>. </a:t>
            </a:r>
            <a:r>
              <a:rPr lang="it-IT" sz="3024" b="1" dirty="0" smtClean="0"/>
              <a:t>The major focus of </a:t>
            </a:r>
            <a:r>
              <a:rPr lang="it-IT" sz="3024" b="1" dirty="0" err="1" smtClean="0"/>
              <a:t>this</a:t>
            </a:r>
            <a:r>
              <a:rPr lang="it-IT" sz="3024" b="1" dirty="0" smtClean="0"/>
              <a:t> session </a:t>
            </a:r>
            <a:r>
              <a:rPr lang="it-IT" sz="3024" b="1" dirty="0" err="1" smtClean="0"/>
              <a:t>is</a:t>
            </a:r>
            <a:r>
              <a:rPr lang="it-IT" sz="3024" b="1" dirty="0" smtClean="0"/>
              <a:t> to create </a:t>
            </a:r>
            <a:r>
              <a:rPr lang="it-IT" sz="3024" b="1" dirty="0" err="1" smtClean="0"/>
              <a:t>curiosity</a:t>
            </a:r>
            <a:r>
              <a:rPr lang="it-IT" sz="3024" b="1" dirty="0" smtClean="0"/>
              <a:t> and </a:t>
            </a:r>
            <a:r>
              <a:rPr lang="it-IT" sz="3024" b="1" dirty="0" err="1" smtClean="0"/>
              <a:t>interest</a:t>
            </a:r>
            <a:r>
              <a:rPr lang="it-IT" sz="3024" b="1" dirty="0" smtClean="0"/>
              <a:t> in </a:t>
            </a:r>
            <a:r>
              <a:rPr lang="it-IT" sz="3024" b="1" dirty="0" err="1" smtClean="0"/>
              <a:t>you</a:t>
            </a:r>
            <a:r>
              <a:rPr lang="it-IT" sz="3024" b="1" dirty="0" smtClean="0"/>
              <a:t>, </a:t>
            </a:r>
            <a:r>
              <a:rPr lang="it-IT" sz="3024" b="1" dirty="0" smtClean="0"/>
              <a:t>to investigate on </a:t>
            </a:r>
            <a:r>
              <a:rPr lang="it-IT" sz="3024" b="1" dirty="0" err="1" smtClean="0"/>
              <a:t>your</a:t>
            </a:r>
            <a:r>
              <a:rPr lang="it-IT" sz="3024" b="1" dirty="0" smtClean="0"/>
              <a:t> </a:t>
            </a:r>
            <a:r>
              <a:rPr lang="it-IT" sz="3024" b="1" dirty="0" err="1" smtClean="0"/>
              <a:t>projects</a:t>
            </a:r>
            <a:r>
              <a:rPr lang="it-IT" sz="3024" b="1" dirty="0" smtClean="0"/>
              <a:t>.</a:t>
            </a:r>
            <a:endParaRPr lang="en-US" sz="3024" b="1" dirty="0"/>
          </a:p>
          <a:p>
            <a:pPr algn="ctr"/>
            <a:endParaRPr lang="en-US" sz="1000" i="1" dirty="0" smtClean="0"/>
          </a:p>
          <a:p>
            <a:pPr algn="ctr"/>
            <a:r>
              <a:rPr lang="en-US" sz="3200" i="1" dirty="0" smtClean="0"/>
              <a:t>“</a:t>
            </a:r>
            <a:r>
              <a:rPr lang="en-US" sz="3200" i="1" dirty="0"/>
              <a:t>Take the bread crumbs here and eat the sandwich at </a:t>
            </a:r>
            <a:r>
              <a:rPr lang="en-US" sz="3200" i="1" dirty="0" smtClean="0"/>
              <a:t>home”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36432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SQL can wait</a:t>
            </a:r>
            <a:endParaRPr lang="it-IT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it-IT" sz="2268" dirty="0" err="1"/>
              <a:t>Why</a:t>
            </a:r>
            <a:r>
              <a:rPr lang="it-IT" sz="2268" dirty="0"/>
              <a:t> </a:t>
            </a:r>
            <a:r>
              <a:rPr lang="it-IT" sz="2268" dirty="0" err="1"/>
              <a:t>it</a:t>
            </a:r>
            <a:r>
              <a:rPr lang="it-IT" sz="2268" dirty="0"/>
              <a:t> </a:t>
            </a:r>
            <a:r>
              <a:rPr lang="it-IT" sz="2268" dirty="0" err="1"/>
              <a:t>happens</a:t>
            </a:r>
            <a:r>
              <a:rPr lang="it-IT" sz="2268" dirty="0"/>
              <a:t>?</a:t>
            </a:r>
          </a:p>
          <a:p>
            <a:r>
              <a:rPr lang="it-IT" sz="2268" dirty="0"/>
              <a:t>To </a:t>
            </a:r>
            <a:r>
              <a:rPr lang="it-IT" sz="2268" dirty="0" err="1"/>
              <a:t>have</a:t>
            </a:r>
            <a:r>
              <a:rPr lang="it-IT" sz="2268" dirty="0"/>
              <a:t> the </a:t>
            </a:r>
            <a:r>
              <a:rPr lang="it-IT" sz="2268" dirty="0" err="1"/>
              <a:t>same</a:t>
            </a:r>
            <a:r>
              <a:rPr lang="it-IT" sz="2268" dirty="0"/>
              <a:t> </a:t>
            </a:r>
            <a:r>
              <a:rPr lang="it-IT" sz="2268" dirty="0" err="1"/>
              <a:t>result</a:t>
            </a:r>
            <a:r>
              <a:rPr lang="it-IT" sz="2268" dirty="0"/>
              <a:t> </a:t>
            </a:r>
            <a:r>
              <a:rPr lang="it-IT" sz="2268" dirty="0" err="1"/>
              <a:t>you</a:t>
            </a:r>
            <a:r>
              <a:rPr lang="it-IT" sz="2268" dirty="0"/>
              <a:t> can made </a:t>
            </a:r>
            <a:r>
              <a:rPr lang="it-IT" sz="2268" dirty="0" err="1"/>
              <a:t>different</a:t>
            </a:r>
            <a:r>
              <a:rPr lang="it-IT" sz="2268" dirty="0"/>
              <a:t> </a:t>
            </a:r>
            <a:r>
              <a:rPr lang="it-IT" sz="2268" dirty="0" err="1"/>
              <a:t>sulutions</a:t>
            </a:r>
            <a:r>
              <a:rPr lang="it-IT" sz="2268" dirty="0"/>
              <a:t> .. </a:t>
            </a:r>
          </a:p>
          <a:p>
            <a:pPr algn="ctr"/>
            <a:r>
              <a:rPr lang="it-IT" sz="3000" dirty="0"/>
              <a:t>«</a:t>
            </a:r>
            <a:r>
              <a:rPr lang="it-IT" sz="3000" dirty="0" err="1"/>
              <a:t>it</a:t>
            </a:r>
            <a:r>
              <a:rPr lang="it-IT" sz="3000" dirty="0"/>
              <a:t> </a:t>
            </a:r>
            <a:r>
              <a:rPr lang="it-IT" sz="3000" dirty="0" err="1"/>
              <a:t>works</a:t>
            </a:r>
            <a:r>
              <a:rPr lang="it-IT" sz="3000" dirty="0"/>
              <a:t>» vs. «</a:t>
            </a:r>
            <a:r>
              <a:rPr lang="it-IT" sz="3000" dirty="0" err="1"/>
              <a:t>it</a:t>
            </a:r>
            <a:r>
              <a:rPr lang="it-IT" sz="3000" dirty="0"/>
              <a:t> </a:t>
            </a:r>
            <a:r>
              <a:rPr lang="it-IT" sz="3000" dirty="0" err="1"/>
              <a:t>works</a:t>
            </a:r>
            <a:r>
              <a:rPr lang="it-IT" sz="3000" dirty="0"/>
              <a:t> fast»</a:t>
            </a:r>
          </a:p>
          <a:p>
            <a:endParaRPr lang="it-IT" sz="2268" dirty="0"/>
          </a:p>
          <a:p>
            <a:r>
              <a:rPr lang="it-IT" sz="2268" dirty="0" err="1"/>
              <a:t>What’s</a:t>
            </a:r>
            <a:r>
              <a:rPr lang="it-IT" sz="2268" dirty="0"/>
              <a:t> </a:t>
            </a:r>
            <a:r>
              <a:rPr lang="it-IT" sz="2268" dirty="0" err="1"/>
              <a:t>Debug</a:t>
            </a:r>
            <a:r>
              <a:rPr lang="it-IT" sz="2268" dirty="0"/>
              <a:t>?</a:t>
            </a:r>
          </a:p>
          <a:p>
            <a:pPr marL="172504"/>
            <a:r>
              <a:rPr lang="it-IT" sz="2268" i="1" dirty="0"/>
              <a:t>«</a:t>
            </a:r>
            <a:r>
              <a:rPr lang="en-US" sz="2268" i="1" dirty="0"/>
              <a:t>Debugging is the process of </a:t>
            </a:r>
            <a:r>
              <a:rPr lang="en-US" sz="2268" b="1" i="1" dirty="0"/>
              <a:t>finding</a:t>
            </a:r>
            <a:r>
              <a:rPr lang="en-US" sz="2268" i="1" dirty="0"/>
              <a:t> </a:t>
            </a:r>
            <a:r>
              <a:rPr lang="en-US" sz="2268" b="1" i="1" dirty="0"/>
              <a:t>and resolving of defects </a:t>
            </a:r>
            <a:r>
              <a:rPr lang="en-US" sz="2268" i="1" dirty="0"/>
              <a:t>that prevent correct operation of computer software</a:t>
            </a:r>
            <a:r>
              <a:rPr lang="it-IT" sz="2268" i="1" dirty="0"/>
              <a:t>»</a:t>
            </a:r>
          </a:p>
          <a:p>
            <a:pPr algn="r"/>
            <a:r>
              <a:rPr lang="it-IT" sz="1134" dirty="0">
                <a:hlinkClick r:id="rId2"/>
              </a:rPr>
              <a:t>https://en.wikipedia.org/wiki/Debugging</a:t>
            </a:r>
            <a:endParaRPr lang="it-IT" sz="1134" dirty="0"/>
          </a:p>
          <a:p>
            <a:endParaRPr lang="it-IT" sz="1134" dirty="0"/>
          </a:p>
          <a:p>
            <a:r>
              <a:rPr lang="it-IT" sz="2268" dirty="0" err="1"/>
              <a:t>Why</a:t>
            </a:r>
            <a:r>
              <a:rPr lang="it-IT" sz="2268" dirty="0"/>
              <a:t> </a:t>
            </a:r>
            <a:r>
              <a:rPr lang="it-IT" sz="2268" dirty="0" err="1"/>
              <a:t>doing</a:t>
            </a:r>
            <a:r>
              <a:rPr lang="it-IT" sz="2268" dirty="0"/>
              <a:t> </a:t>
            </a:r>
            <a:r>
              <a:rPr lang="it-IT" sz="2268" dirty="0" err="1"/>
              <a:t>Debug</a:t>
            </a:r>
            <a:r>
              <a:rPr lang="it-IT" sz="2268" dirty="0"/>
              <a:t> .. on database??</a:t>
            </a:r>
          </a:p>
          <a:p>
            <a:pPr lvl="1"/>
            <a:r>
              <a:rPr lang="en-US" dirty="0" smtClean="0"/>
              <a:t>Portion of software is inside the database </a:t>
            </a:r>
            <a:r>
              <a:rPr lang="en-US" sz="1323" dirty="0"/>
              <a:t>(</a:t>
            </a:r>
            <a:r>
              <a:rPr lang="en-US" sz="1323" dirty="0" err="1"/>
              <a:t>sp</a:t>
            </a:r>
            <a:r>
              <a:rPr lang="en-US" sz="1323" dirty="0"/>
              <a:t>, view, </a:t>
            </a:r>
            <a:r>
              <a:rPr lang="en-US" sz="1323" dirty="0" err="1"/>
              <a:t>fn</a:t>
            </a:r>
            <a:r>
              <a:rPr lang="en-US" sz="1323" dirty="0"/>
              <a:t>, trigger, </a:t>
            </a:r>
            <a:r>
              <a:rPr lang="en-US" sz="1323" dirty="0" err="1" smtClean="0"/>
              <a:t>etc</a:t>
            </a:r>
            <a:r>
              <a:rPr lang="en-US" sz="1323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The database is a portion of “software” </a:t>
            </a:r>
            <a:r>
              <a:rPr lang="en-US" sz="1323" dirty="0"/>
              <a:t>(schema, tables, fields, </a:t>
            </a:r>
            <a:r>
              <a:rPr lang="en-US" sz="1323" dirty="0" err="1" smtClean="0"/>
              <a:t>etc</a:t>
            </a:r>
            <a:r>
              <a:rPr lang="en-US" sz="1323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Handling errors of extraction and/or manipulation of data</a:t>
            </a:r>
          </a:p>
          <a:p>
            <a:pPr lvl="1"/>
            <a:r>
              <a:rPr lang="en-US" dirty="0" smtClean="0"/>
              <a:t>Improving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9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SQL </a:t>
            </a:r>
            <a:r>
              <a:rPr lang="en-US" dirty="0" smtClean="0"/>
              <a:t>can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024" dirty="0" smtClean="0"/>
              <a:t>Interesting elements</a:t>
            </a:r>
            <a:endParaRPr lang="en-US" sz="3024" dirty="0"/>
          </a:p>
          <a:p>
            <a:pPr lvl="1"/>
            <a:r>
              <a:rPr lang="en-US" dirty="0"/>
              <a:t>Hardware</a:t>
            </a:r>
          </a:p>
          <a:p>
            <a:pPr lvl="1"/>
            <a:r>
              <a:rPr lang="en-US" dirty="0" err="1" smtClean="0"/>
              <a:t>Istance</a:t>
            </a:r>
            <a:endParaRPr lang="en-US" dirty="0"/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Schema</a:t>
            </a:r>
          </a:p>
          <a:p>
            <a:pPr lvl="1"/>
            <a:r>
              <a:rPr lang="en-US" dirty="0" smtClean="0"/>
              <a:t>Tables</a:t>
            </a:r>
            <a:endParaRPr lang="en-US" dirty="0"/>
          </a:p>
          <a:p>
            <a:pPr lvl="1"/>
            <a:r>
              <a:rPr lang="en-US" dirty="0" smtClean="0"/>
              <a:t>Fields</a:t>
            </a:r>
            <a:endParaRPr lang="en-US" dirty="0"/>
          </a:p>
          <a:p>
            <a:pPr lvl="1"/>
            <a:r>
              <a:rPr lang="en-US" dirty="0"/>
              <a:t>SQL</a:t>
            </a:r>
          </a:p>
          <a:p>
            <a:endParaRPr lang="en-US" sz="2268" dirty="0">
              <a:solidFill>
                <a:schemeClr val="tx1"/>
              </a:solidFill>
            </a:endParaRPr>
          </a:p>
        </p:txBody>
      </p:sp>
      <p:graphicFrame>
        <p:nvGraphicFramePr>
          <p:cNvPr id="10" name="Grafico 9"/>
          <p:cNvGraphicFramePr/>
          <p:nvPr>
            <p:extLst>
              <p:ext uri="{D42A27DB-BD31-4B8C-83A1-F6EECF244321}">
                <p14:modId xmlns:p14="http://schemas.microsoft.com/office/powerpoint/2010/main" val="1132813137"/>
              </p:ext>
            </p:extLst>
          </p:nvPr>
        </p:nvGraphicFramePr>
        <p:xfrm>
          <a:off x="3017520" y="1353312"/>
          <a:ext cx="7424928" cy="51259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Rettangolo 10"/>
          <p:cNvSpPr/>
          <p:nvPr/>
        </p:nvSpPr>
        <p:spPr>
          <a:xfrm>
            <a:off x="652586" y="4335118"/>
            <a:ext cx="9698422" cy="1709066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701"/>
          </a:p>
        </p:txBody>
      </p:sp>
      <p:sp>
        <p:nvSpPr>
          <p:cNvPr id="5" name="CasellaDiTesto 4"/>
          <p:cNvSpPr txBox="1"/>
          <p:nvPr/>
        </p:nvSpPr>
        <p:spPr>
          <a:xfrm>
            <a:off x="360125" y="1439813"/>
            <a:ext cx="10489583" cy="27335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701" dirty="0"/>
              <a:t>Axiom</a:t>
            </a:r>
          </a:p>
          <a:p>
            <a:endParaRPr lang="en-US" sz="1701" dirty="0"/>
          </a:p>
          <a:p>
            <a:endParaRPr lang="en-US" sz="1134" dirty="0"/>
          </a:p>
          <a:p>
            <a:pPr algn="ctr"/>
            <a:r>
              <a:rPr lang="en-US" sz="2646" i="1" dirty="0"/>
              <a:t>The number of problems is </a:t>
            </a:r>
            <a:r>
              <a:rPr lang="en-US" sz="2646" i="1" dirty="0" smtClean="0"/>
              <a:t>proportional</a:t>
            </a:r>
          </a:p>
          <a:p>
            <a:pPr algn="ctr"/>
            <a:r>
              <a:rPr lang="en-US" sz="2646" i="1" dirty="0" smtClean="0"/>
              <a:t>to </a:t>
            </a:r>
            <a:r>
              <a:rPr lang="en-US" sz="2646" i="1" dirty="0"/>
              <a:t>the possibility and </a:t>
            </a:r>
            <a:r>
              <a:rPr lang="en-US" sz="2646" i="1" dirty="0" smtClean="0"/>
              <a:t>freedom</a:t>
            </a:r>
          </a:p>
          <a:p>
            <a:pPr algn="ctr"/>
            <a:r>
              <a:rPr lang="en-US" sz="2646" i="1" dirty="0" smtClean="0"/>
              <a:t>to </a:t>
            </a:r>
            <a:r>
              <a:rPr lang="en-US" sz="2646" i="1" dirty="0"/>
              <a:t>put inside our </a:t>
            </a:r>
            <a:r>
              <a:rPr lang="en-US" sz="2646" i="1" dirty="0" smtClean="0"/>
              <a:t>hands</a:t>
            </a:r>
          </a:p>
          <a:p>
            <a:pPr algn="ctr"/>
            <a:endParaRPr lang="en-US" sz="1200" dirty="0"/>
          </a:p>
          <a:p>
            <a:endParaRPr lang="en-US" sz="1890" dirty="0"/>
          </a:p>
          <a:p>
            <a:pPr algn="r"/>
            <a:r>
              <a:rPr lang="en-US" sz="1600" i="1" dirty="0"/>
              <a:t>[</a:t>
            </a:r>
            <a:r>
              <a:rPr lang="en-US" sz="1600" i="1" dirty="0" err="1"/>
              <a:t>Zanchettin</a:t>
            </a:r>
            <a:r>
              <a:rPr lang="en-US" sz="1600" i="1" dirty="0"/>
              <a:t> E. </a:t>
            </a:r>
            <a:r>
              <a:rPr lang="en-US" sz="1600" i="1" dirty="0" err="1"/>
              <a:t>SQLTuning</a:t>
            </a:r>
            <a:r>
              <a:rPr lang="en-US" sz="1600" i="1" dirty="0"/>
              <a:t> Saturday 2016</a:t>
            </a:r>
            <a:r>
              <a:rPr lang="en-US" sz="1600" i="1" dirty="0" smtClean="0"/>
              <a:t>]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32531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 animBg="1"/>
      <p:bldP spid="5" grpId="0" animBg="1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BF6F"/>
      </a:accent1>
      <a:accent2>
        <a:srgbClr val="007A3E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554</Words>
  <Application>Microsoft Office PowerPoint</Application>
  <PresentationFormat>Personalizzato</PresentationFormat>
  <Paragraphs>116</Paragraphs>
  <Slides>22</Slides>
  <Notes>0</Notes>
  <HiddenSlides>0</HiddenSlides>
  <MMClips>1</MMClips>
  <ScaleCrop>false</ScaleCrop>
  <HeadingPairs>
    <vt:vector size="8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Courier New</vt:lpstr>
      <vt:lpstr>Segoe UI</vt:lpstr>
      <vt:lpstr>Segoe UI Light</vt:lpstr>
      <vt:lpstr>Wingdings</vt:lpstr>
      <vt:lpstr>SQLSatOslo 2016</vt:lpstr>
      <vt:lpstr>Image</vt:lpstr>
      <vt:lpstr>DEV2DEV Performance tips for faster SQL queries</vt:lpstr>
      <vt:lpstr>Thanks to Our Sponsors</vt:lpstr>
      <vt:lpstr>Agenda</vt:lpstr>
      <vt:lpstr>Agenda</vt:lpstr>
      <vt:lpstr>You</vt:lpstr>
      <vt:lpstr>me - Emanuele Zanchettin</vt:lpstr>
      <vt:lpstr>Disclaimer</vt:lpstr>
      <vt:lpstr>The SQL can wait</vt:lpstr>
      <vt:lpstr>The SQL can wait</vt:lpstr>
      <vt:lpstr>DEMO tables and fields demo1 and demo2</vt:lpstr>
      <vt:lpstr>This is the SQL’s time</vt:lpstr>
      <vt:lpstr>who are you?</vt:lpstr>
      <vt:lpstr>Are you using fantasy or complicating your life?</vt:lpstr>
      <vt:lpstr>  DEMO TSQL demo3, demo4*, demo5 demo6*, demo7, demo8*  * bonus demo</vt:lpstr>
      <vt:lpstr>The SQL wrote from “others”</vt:lpstr>
      <vt:lpstr>The SQL wrote from “others”</vt:lpstr>
      <vt:lpstr>The SQL wrote from “others”</vt:lpstr>
      <vt:lpstr>The SQL wrote from “others”</vt:lpstr>
      <vt:lpstr>  DEMO Entity Framework filtering client/server side extracting data, debugging </vt:lpstr>
      <vt:lpstr>Conclusions</vt:lpstr>
      <vt:lpstr>Q&amp;A</vt:lpstr>
      <vt:lpstr>Feedback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Emanuele</cp:lastModifiedBy>
  <cp:revision>72</cp:revision>
  <dcterms:created xsi:type="dcterms:W3CDTF">2011-08-19T20:30:49Z</dcterms:created>
  <dcterms:modified xsi:type="dcterms:W3CDTF">2017-06-17T10:26:55Z</dcterms:modified>
</cp:coreProperties>
</file>